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48"/>
  </p:notesMasterIdLst>
  <p:sldIdLst>
    <p:sldId id="256" r:id="rId2"/>
    <p:sldId id="258" r:id="rId3"/>
    <p:sldId id="278" r:id="rId4"/>
    <p:sldId id="279" r:id="rId5"/>
    <p:sldId id="280" r:id="rId6"/>
    <p:sldId id="259" r:id="rId7"/>
    <p:sldId id="295" r:id="rId8"/>
    <p:sldId id="296" r:id="rId9"/>
    <p:sldId id="260" r:id="rId10"/>
    <p:sldId id="329" r:id="rId11"/>
    <p:sldId id="330" r:id="rId12"/>
    <p:sldId id="331" r:id="rId13"/>
    <p:sldId id="333" r:id="rId14"/>
    <p:sldId id="332" r:id="rId15"/>
    <p:sldId id="310" r:id="rId16"/>
    <p:sldId id="313" r:id="rId17"/>
    <p:sldId id="325" r:id="rId18"/>
    <p:sldId id="311" r:id="rId19"/>
    <p:sldId id="282" r:id="rId20"/>
    <p:sldId id="290" r:id="rId21"/>
    <p:sldId id="293" r:id="rId22"/>
    <p:sldId id="263" r:id="rId23"/>
    <p:sldId id="281" r:id="rId24"/>
    <p:sldId id="264" r:id="rId25"/>
    <p:sldId id="283" r:id="rId26"/>
    <p:sldId id="265" r:id="rId27"/>
    <p:sldId id="267" r:id="rId28"/>
    <p:sldId id="287" r:id="rId29"/>
    <p:sldId id="314" r:id="rId30"/>
    <p:sldId id="326" r:id="rId31"/>
    <p:sldId id="277" r:id="rId32"/>
    <p:sldId id="289" r:id="rId33"/>
    <p:sldId id="316" r:id="rId34"/>
    <p:sldId id="318" r:id="rId35"/>
    <p:sldId id="270" r:id="rId36"/>
    <p:sldId id="319" r:id="rId37"/>
    <p:sldId id="334" r:id="rId38"/>
    <p:sldId id="335" r:id="rId39"/>
    <p:sldId id="339" r:id="rId40"/>
    <p:sldId id="336" r:id="rId41"/>
    <p:sldId id="337" r:id="rId42"/>
    <p:sldId id="338" r:id="rId43"/>
    <p:sldId id="324" r:id="rId44"/>
    <p:sldId id="268" r:id="rId45"/>
    <p:sldId id="271" r:id="rId46"/>
    <p:sldId id="27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10E"/>
    <a:srgbClr val="929292"/>
    <a:srgbClr val="EF961C"/>
    <a:srgbClr val="17A88D"/>
    <a:srgbClr val="B36A15"/>
    <a:srgbClr val="7C60C6"/>
    <a:srgbClr val="5A9CA7"/>
    <a:srgbClr val="FEAA1B"/>
    <a:srgbClr val="00BF00"/>
    <a:srgbClr val="C00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72"/>
    <p:restoredTop sz="94686"/>
  </p:normalViewPr>
  <p:slideViewPr>
    <p:cSldViewPr snapToGrid="0" snapToObjects="1">
      <p:cViewPr varScale="1">
        <p:scale>
          <a:sx n="92" d="100"/>
          <a:sy n="92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/>
                </a:solidFill>
              </a:rPr>
              <a:t>Coverage and Expressiveness in Existing Schema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Coverage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BIM/IFC</c:v>
                </c:pt>
                <c:pt idx="1">
                  <c:v>SSN</c:v>
                </c:pt>
                <c:pt idx="2">
                  <c:v>Haystack</c:v>
                </c:pt>
              </c:strCache>
            </c:strRef>
          </c:cat>
          <c:val>
            <c:numRef>
              <c:f>Sheet1!$B$2:$B$4</c:f>
              <c:numCache>
                <c:formatCode>0</c:formatCode>
                <c:ptCount val="3"/>
                <c:pt idx="0">
                  <c:v>29.0</c:v>
                </c:pt>
                <c:pt idx="1">
                  <c:v>11.0</c:v>
                </c:pt>
                <c:pt idx="2">
                  <c:v>54.0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Application Requirements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BIM/IFC</c:v>
                </c:pt>
                <c:pt idx="1">
                  <c:v>SSN</c:v>
                </c:pt>
                <c:pt idx="2">
                  <c:v>Haystack</c:v>
                </c:pt>
              </c:strCache>
            </c:strRef>
          </c:cat>
          <c:val>
            <c:numRef>
              <c:f>Sheet1!$C$2:$C$4</c:f>
              <c:numCache>
                <c:formatCode>0</c:formatCode>
                <c:ptCount val="3"/>
                <c:pt idx="0">
                  <c:v>86.0</c:v>
                </c:pt>
                <c:pt idx="1">
                  <c:v>41.0</c:v>
                </c:pt>
                <c:pt idx="2">
                  <c:v>77.0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23793952"/>
        <c:axId val="1423796272"/>
      </c:barChart>
      <c:catAx>
        <c:axId val="14237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796272"/>
        <c:crosses val="autoZero"/>
        <c:auto val="1"/>
        <c:lblAlgn val="ctr"/>
        <c:lblOffset val="100"/>
        <c:noMultiLvlLbl val="0"/>
      </c:catAx>
      <c:valAx>
        <c:axId val="1423796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Percentage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7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1461100551833"/>
          <c:y val="0.137247125000665"/>
          <c:w val="0.50124698471244"/>
          <c:h val="0.07616709288786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39B2D-9E80-9546-BFE0-8A938EB18FA2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36BF3-F888-DD43-B06D-4B79F3AF5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Every building has thousands of data points, each of which come from various sensors, equipment</a:t>
            </a:r>
          </a:p>
          <a:p>
            <a:r>
              <a:rPr lang="en-US" dirty="0" smtClean="0"/>
              <a:t>- Metadata for these data points are inconsistent, not machine readable and varies with vendor and usage culture</a:t>
            </a:r>
          </a:p>
          <a:p>
            <a:r>
              <a:rPr lang="en-US" dirty="0" smtClean="0"/>
              <a:t>- Infrastructure configuration varies widely across different types of buildings, weather conditions and vendor</a:t>
            </a:r>
          </a:p>
          <a:p>
            <a:r>
              <a:rPr lang="en-US" dirty="0" smtClean="0"/>
              <a:t>- Illustrate with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36BF3-F888-DD43-B06D-4B79F3AF53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36BF3-F888-DD43-B06D-4B79F3AF53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2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EBEBEB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2929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5B8F-C099-7846-8A38-ECF1EB2EB8AB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55971-071E-A849-8636-DB8A51A816A0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13296-D3E6-A449-9711-8DF29DBF3C0B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22226"/>
            <a:ext cx="870966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1474470"/>
            <a:ext cx="8709660" cy="4702493"/>
          </a:xfrm>
        </p:spPr>
        <p:txBody>
          <a:bodyPr/>
          <a:lstStyle>
            <a:lvl1pPr marL="228600" indent="-228600">
              <a:buFont typeface="Wingdings" charset="2"/>
              <a:buChar char="Ø"/>
              <a:defRPr/>
            </a:lvl1pPr>
            <a:lvl2pPr marL="685800" indent="-228600">
              <a:buFont typeface="Wingdings" charset="2"/>
              <a:buChar char="§"/>
              <a:defRPr/>
            </a:lvl2pPr>
            <a:lvl4pPr marL="1600200" indent="-228600">
              <a:buFont typeface="Arial" charset="0"/>
              <a:buChar char="•"/>
              <a:defRPr>
                <a:solidFill>
                  <a:schemeClr val="tx2">
                    <a:lumMod val="90000"/>
                  </a:schemeClr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0030" y="635762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229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C2785106-DB27-9F41-8CCF-C334953F4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CB1E7-07D4-8F41-ADEE-C0146DAD2472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BDEB-4DE2-EC44-AB45-0F1276E9F1B0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66A0-27E9-4C49-96BA-00043F3D00D5}" type="datetime1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769A-4953-AE47-A2E8-DBE3631FD6E6}" type="datetime1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BDD-080D-0341-8C73-46B0208AADCB}" type="datetime1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5913-5130-CD49-915B-BEBC1FEE40A6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D7D6-2C92-2C47-BDD8-C42476748296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F7E86-2EC2-854C-BD63-1A04DBC7AACC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5106-DB27-9F41-8CCF-C334953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19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EBE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v"/>
        <a:defRPr sz="2800" kern="1200">
          <a:solidFill>
            <a:srgbClr val="12AD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rgbClr val="FB610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8.tiff"/><Relationship Id="rId7" Type="http://schemas.openxmlformats.org/officeDocument/2006/relationships/image" Target="../media/image11.tiff"/><Relationship Id="rId8" Type="http://schemas.openxmlformats.org/officeDocument/2006/relationships/image" Target="../media/image13.tiff"/><Relationship Id="rId9" Type="http://schemas.openxmlformats.org/officeDocument/2006/relationships/image" Target="../media/image15.tiff"/><Relationship Id="rId10" Type="http://schemas.openxmlformats.org/officeDocument/2006/relationships/image" Target="../media/image12.tiff"/><Relationship Id="rId11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97" y="2158683"/>
            <a:ext cx="8927590" cy="1624902"/>
          </a:xfrm>
        </p:spPr>
        <p:txBody>
          <a:bodyPr>
            <a:noAutofit/>
          </a:bodyPr>
          <a:lstStyle/>
          <a:p>
            <a:r>
              <a:rPr lang="en-US" sz="5400" dirty="0"/>
              <a:t>Brick: Towards a Unified Metadata Schema For Buildings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498" y="4618123"/>
            <a:ext cx="6858000" cy="76269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B610E"/>
                </a:solidFill>
              </a:rPr>
              <a:t>http://brickschema.org/</a:t>
            </a:r>
            <a:endParaRPr lang="en-US" sz="2800" dirty="0" smtClean="0">
              <a:solidFill>
                <a:srgbClr val="FB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8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Solution to a Common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55744" y="2998208"/>
            <a:ext cx="8895759" cy="7243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240" y="3098215"/>
            <a:ext cx="147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BuildSys’15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268" y="2278045"/>
            <a:ext cx="2463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B610E"/>
                </a:solidFill>
              </a:rPr>
              <a:t>Limitations </a:t>
            </a:r>
            <a:r>
              <a:rPr lang="en-US" sz="2000" dirty="0" smtClean="0">
                <a:solidFill>
                  <a:srgbClr val="FB610E"/>
                </a:solidFill>
              </a:rPr>
              <a:t>of existing schema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2713" y="2598098"/>
            <a:ext cx="1588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00B0F0"/>
                </a:solidFill>
              </a:rPr>
              <a:t>Feb ‘16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42847" y="3024030"/>
            <a:ext cx="161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B610E"/>
                </a:solidFill>
              </a:rPr>
              <a:t>Collaboration initiation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72010" y="3034983"/>
            <a:ext cx="1588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00B0F0"/>
                </a:solidFill>
              </a:rPr>
              <a:t>May ‘16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05911" y="2252792"/>
            <a:ext cx="226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B610E"/>
                </a:solidFill>
              </a:rPr>
              <a:t>Informal Workshop</a:t>
            </a:r>
            <a:br>
              <a:rPr lang="en-US" sz="2000" dirty="0" smtClean="0">
                <a:solidFill>
                  <a:srgbClr val="FB610E"/>
                </a:solidFill>
              </a:rPr>
            </a:br>
            <a:r>
              <a:rPr lang="en-US" sz="2000" smtClean="0">
                <a:solidFill>
                  <a:srgbClr val="FB610E"/>
                </a:solidFill>
              </a:rPr>
              <a:t>at Berkeley</a:t>
            </a:r>
            <a:endParaRPr lang="en-US" sz="2000" dirty="0" smtClean="0">
              <a:solidFill>
                <a:srgbClr val="FB610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8679" y="2598098"/>
            <a:ext cx="1588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Jun ‘16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70714" y="3017738"/>
            <a:ext cx="1172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B610E"/>
                </a:solidFill>
              </a:rPr>
              <a:t>BuildSys</a:t>
            </a:r>
            <a:br>
              <a:rPr lang="en-US" sz="2000" dirty="0" smtClean="0">
                <a:solidFill>
                  <a:srgbClr val="FB610E"/>
                </a:solidFill>
              </a:rPr>
            </a:br>
            <a:r>
              <a:rPr lang="en-US" sz="2000" dirty="0" smtClean="0">
                <a:solidFill>
                  <a:srgbClr val="FB610E"/>
                </a:solidFill>
              </a:rPr>
              <a:t>Deadline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9802" y="3032301"/>
            <a:ext cx="1588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BuildSys ‘16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28656" y="2266835"/>
            <a:ext cx="20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B610E"/>
                </a:solidFill>
              </a:rPr>
              <a:t>Open Source</a:t>
            </a:r>
            <a:r>
              <a:rPr lang="en-US" sz="2000" smtClean="0">
                <a:solidFill>
                  <a:srgbClr val="FB610E"/>
                </a:solidFill>
              </a:rPr>
              <a:t/>
            </a:r>
            <a:br>
              <a:rPr lang="en-US" sz="2000" smtClean="0">
                <a:solidFill>
                  <a:srgbClr val="FB610E"/>
                </a:solidFill>
              </a:rPr>
            </a:br>
            <a:r>
              <a:rPr lang="en-US" sz="2000" smtClean="0">
                <a:solidFill>
                  <a:srgbClr val="FB610E"/>
                </a:solidFill>
              </a:rPr>
              <a:t>Release &amp; Demo</a:t>
            </a:r>
            <a:endParaRPr lang="en-US" sz="2000" dirty="0" smtClean="0">
              <a:solidFill>
                <a:srgbClr val="FB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26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1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24" t="14201" r="21118" b="16993"/>
          <a:stretch/>
        </p:blipFill>
        <p:spPr>
          <a:xfrm>
            <a:off x="437559" y="95756"/>
            <a:ext cx="1097280" cy="1377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83" t="-1" r="7939" b="35235"/>
          <a:stretch/>
        </p:blipFill>
        <p:spPr>
          <a:xfrm>
            <a:off x="5189183" y="95368"/>
            <a:ext cx="1097280" cy="137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843" t="1114" r="17832" b="20800"/>
          <a:stretch/>
        </p:blipFill>
        <p:spPr>
          <a:xfrm>
            <a:off x="7431070" y="1751295"/>
            <a:ext cx="1094751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3972" t="13900" r="13498" b="31293"/>
          <a:stretch/>
        </p:blipFill>
        <p:spPr>
          <a:xfrm>
            <a:off x="7429805" y="88704"/>
            <a:ext cx="1097280" cy="1391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1392" t="11971" r="16492" b="11116"/>
          <a:stretch/>
        </p:blipFill>
        <p:spPr>
          <a:xfrm>
            <a:off x="437559" y="1757737"/>
            <a:ext cx="1097280" cy="1358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1959" t="5903" r="14438" b="25093"/>
          <a:stretch/>
        </p:blipFill>
        <p:spPr>
          <a:xfrm>
            <a:off x="2749305" y="1751295"/>
            <a:ext cx="109728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2207" r="3225"/>
          <a:stretch/>
        </p:blipFill>
        <p:spPr>
          <a:xfrm>
            <a:off x="5189183" y="1754823"/>
            <a:ext cx="1097280" cy="1364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13884" t="1" r="11954" b="8209"/>
          <a:stretch/>
        </p:blipFill>
        <p:spPr>
          <a:xfrm>
            <a:off x="437559" y="3454133"/>
            <a:ext cx="1097280" cy="1358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29126" r="23846" b="12476"/>
          <a:stretch/>
        </p:blipFill>
        <p:spPr>
          <a:xfrm>
            <a:off x="2749305" y="3452461"/>
            <a:ext cx="1097280" cy="13614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18785" t="2073" r="49198" b="-2106"/>
          <a:stretch/>
        </p:blipFill>
        <p:spPr>
          <a:xfrm>
            <a:off x="5189183" y="3445684"/>
            <a:ext cx="1097280" cy="1374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l="11627" t="4333" r="6584" b="24950"/>
          <a:stretch/>
        </p:blipFill>
        <p:spPr>
          <a:xfrm>
            <a:off x="7429805" y="3441535"/>
            <a:ext cx="1097280" cy="1383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13852" t="7910" r="18306" b="31807"/>
          <a:stretch/>
        </p:blipFill>
        <p:spPr>
          <a:xfrm>
            <a:off x="437559" y="5145148"/>
            <a:ext cx="1097280" cy="1363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/>
          <a:srcRect l="7407" r="4294" b="21571"/>
          <a:stretch/>
        </p:blipFill>
        <p:spPr>
          <a:xfrm>
            <a:off x="2749305" y="5130599"/>
            <a:ext cx="1097280" cy="13923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/>
          <a:srcRect l="9543" t="4867" r="7202"/>
          <a:stretch/>
        </p:blipFill>
        <p:spPr>
          <a:xfrm>
            <a:off x="5189183" y="5117095"/>
            <a:ext cx="1097280" cy="1419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l="6109" b="12495"/>
          <a:stretch/>
        </p:blipFill>
        <p:spPr>
          <a:xfrm>
            <a:off x="7430277" y="5146712"/>
            <a:ext cx="1096337" cy="13601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7"/>
          <a:srcRect l="2072" t="28700" r="30613" b="8039"/>
          <a:stretch/>
        </p:blipFill>
        <p:spPr>
          <a:xfrm>
            <a:off x="2749305" y="97139"/>
            <a:ext cx="1097280" cy="13749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2020" y="652970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Rajesh Gupta, UCSD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310463" y="6529704"/>
            <a:ext cx="197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Mikkel</a:t>
            </a:r>
            <a:r>
              <a:rPr lang="en-US" sz="1400" dirty="0"/>
              <a:t> </a:t>
            </a:r>
            <a:r>
              <a:rPr lang="en-US" sz="1400" dirty="0" err="1" smtClean="0"/>
              <a:t>Kjaergaard</a:t>
            </a:r>
            <a:r>
              <a:rPr lang="en-US" sz="1400" dirty="0" smtClean="0"/>
              <a:t>, SDU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00291" y="6529704"/>
            <a:ext cx="187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Mani </a:t>
            </a:r>
            <a:r>
              <a:rPr lang="en-US" sz="1400" smtClean="0"/>
              <a:t>Srivastava, UCLA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79326" y="6529704"/>
            <a:ext cx="1998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Kamin</a:t>
            </a:r>
            <a:r>
              <a:rPr lang="en-US" sz="1400" dirty="0" smtClean="0"/>
              <a:t> Whitehouse, UVA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41238" y="4809120"/>
            <a:ext cx="20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David Culler, </a:t>
            </a:r>
            <a:r>
              <a:rPr lang="en-US" sz="1400" smtClean="0"/>
              <a:t>UC Berkeley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236640" y="3124639"/>
            <a:ext cx="14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Jason </a:t>
            </a:r>
            <a:r>
              <a:rPr lang="en-US" sz="1400" dirty="0" err="1" smtClean="0"/>
              <a:t>Koh</a:t>
            </a:r>
            <a:r>
              <a:rPr lang="en-US" sz="1400" dirty="0" smtClean="0"/>
              <a:t>, UCSD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199770" y="1420065"/>
            <a:ext cx="1557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Jingkun</a:t>
            </a:r>
            <a:r>
              <a:rPr lang="en-US" sz="1400" dirty="0" smtClean="0"/>
              <a:t> Gao, CMU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02784" y="4809120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Joern Ploennigs, IBM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432163" y="4809120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Yuvraj</a:t>
            </a:r>
            <a:r>
              <a:rPr lang="en-US" sz="1400" dirty="0" smtClean="0"/>
              <a:t> Agarwal, CMU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18528" y="480912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Mario </a:t>
            </a:r>
            <a:r>
              <a:rPr lang="en-US" sz="1400" dirty="0" err="1" smtClean="0"/>
              <a:t>Berges</a:t>
            </a:r>
            <a:r>
              <a:rPr lang="en-US" sz="1400" dirty="0" smtClean="0"/>
              <a:t>, CMU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66551" y="3124639"/>
            <a:ext cx="1639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Joshua Gluck, CMU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582877" y="3124639"/>
            <a:ext cx="1430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Dezhi</a:t>
            </a:r>
            <a:r>
              <a:rPr lang="en-US" sz="1400" dirty="0" smtClean="0"/>
              <a:t> Hong, UVA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850400" y="3124639"/>
            <a:ext cx="177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Aslak</a:t>
            </a:r>
            <a:r>
              <a:rPr lang="en-US" sz="1400" dirty="0" smtClean="0"/>
              <a:t> Johansen, SDU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7825" y="1420065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Bharathan</a:t>
            </a:r>
            <a:r>
              <a:rPr lang="en-US" sz="1400" dirty="0" smtClean="0"/>
              <a:t> Balaji, UCLA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013202" y="1420065"/>
            <a:ext cx="2569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Arka Bhattacharya, UC Berkeley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638483" y="1420065"/>
            <a:ext cx="219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Gabriel Fierro, UC Berkeley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01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81" t="18185" r="10540" b="17690"/>
          <a:stretch/>
        </p:blipFill>
        <p:spPr>
          <a:xfrm>
            <a:off x="1965711" y="4963294"/>
            <a:ext cx="2249371" cy="863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532" r="29213"/>
          <a:stretch/>
        </p:blipFill>
        <p:spPr>
          <a:xfrm>
            <a:off x="5179138" y="624473"/>
            <a:ext cx="2730258" cy="1030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036" b="19439"/>
          <a:stretch/>
        </p:blipFill>
        <p:spPr>
          <a:xfrm>
            <a:off x="3528394" y="2623516"/>
            <a:ext cx="2150464" cy="1344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1160" t="29831" r="17208" b="29423"/>
          <a:stretch/>
        </p:blipFill>
        <p:spPr>
          <a:xfrm>
            <a:off x="5278669" y="4902011"/>
            <a:ext cx="2239358" cy="92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1" y="774908"/>
            <a:ext cx="3693583" cy="702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2917" t="12457" r="1631" b="26210"/>
          <a:stretch/>
        </p:blipFill>
        <p:spPr>
          <a:xfrm>
            <a:off x="293744" y="2490688"/>
            <a:ext cx="2316786" cy="1488674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EB94-E113-E44D-BFB7-637F4725714C}" type="datetime1">
              <a:rPr lang="en-US" smtClean="0"/>
              <a:t>11/16/16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05" y="2822299"/>
            <a:ext cx="2719085" cy="8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Brick: Building Metadata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64592" y="3449713"/>
            <a:ext cx="8796528" cy="513193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solidFill>
              <a:srgbClr val="B36A15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Brick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2880" y="5193792"/>
            <a:ext cx="8790432" cy="1121664"/>
          </a:xfrm>
          <a:prstGeom prst="roundRect">
            <a:avLst/>
          </a:prstGeom>
          <a:noFill/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82880" y="5194415"/>
            <a:ext cx="1905050" cy="1121664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Infrastructure: Sensors Equipment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624909" y="5289323"/>
            <a:ext cx="2364506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20985" y="5802389"/>
            <a:ext cx="2368430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HVAC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099361" y="5781507"/>
            <a:ext cx="1781125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Lighting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103283" y="5286482"/>
            <a:ext cx="177720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Motion Sensor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201798" y="5289323"/>
            <a:ext cx="2309242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Smoke Detector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197876" y="5778581"/>
            <a:ext cx="231316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Fire Safety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64592" y="2273808"/>
            <a:ext cx="8790432" cy="1121664"/>
          </a:xfrm>
          <a:prstGeom prst="roundRect">
            <a:avLst/>
          </a:prstGeom>
          <a:noFill/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164592" y="2274431"/>
            <a:ext cx="1905050" cy="1121664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606621" y="2369339"/>
            <a:ext cx="2364506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602697" y="2882405"/>
            <a:ext cx="2368430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081073" y="2861523"/>
            <a:ext cx="1781125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Privacy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084995" y="2366498"/>
            <a:ext cx="177720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Access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183510" y="2369339"/>
            <a:ext cx="2309242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179588" y="2858597"/>
            <a:ext cx="231316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Monitoring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70688" y="1097280"/>
            <a:ext cx="8790432" cy="1121664"/>
          </a:xfrm>
          <a:prstGeom prst="roundRect">
            <a:avLst/>
          </a:prstGeom>
          <a:noFill/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70688" y="1097903"/>
            <a:ext cx="1905050" cy="1121664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612717" y="1192811"/>
            <a:ext cx="2364506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Occupant Interaction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608793" y="1705877"/>
            <a:ext cx="2368430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Predictive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087169" y="1684995"/>
            <a:ext cx="1781125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Fault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087169" y="1203009"/>
            <a:ext cx="177720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NILM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189606" y="1192811"/>
            <a:ext cx="230924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Demand 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185684" y="1682069"/>
            <a:ext cx="231316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Occupancy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784" y="4005072"/>
            <a:ext cx="8790432" cy="1121664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76784" y="4005695"/>
            <a:ext cx="1905050" cy="1121664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Buildings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618813" y="4100603"/>
            <a:ext cx="23645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Office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614889" y="4613669"/>
            <a:ext cx="2368430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Hospital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093265" y="4592787"/>
            <a:ext cx="1781125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Shopping Mall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097187" y="4097762"/>
            <a:ext cx="177720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195702" y="4100603"/>
            <a:ext cx="230924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191780" y="4589861"/>
            <a:ext cx="231316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Apartment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Brick: Building Metadata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64592" y="3449713"/>
            <a:ext cx="8796528" cy="513193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solidFill>
              <a:srgbClr val="B36A15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Brick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64592" y="2273808"/>
            <a:ext cx="8790432" cy="1121664"/>
          </a:xfrm>
          <a:prstGeom prst="roundRect">
            <a:avLst/>
          </a:prstGeom>
          <a:noFill/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164592" y="2274431"/>
            <a:ext cx="1905050" cy="1121664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606621" y="2369339"/>
            <a:ext cx="2364506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602697" y="2882405"/>
            <a:ext cx="2368430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081073" y="2861523"/>
            <a:ext cx="1781125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Privacy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084995" y="2366498"/>
            <a:ext cx="177720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Access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183510" y="2369339"/>
            <a:ext cx="2309242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179588" y="2858597"/>
            <a:ext cx="231316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Monitoring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70688" y="1097280"/>
            <a:ext cx="8790432" cy="1121664"/>
          </a:xfrm>
          <a:prstGeom prst="roundRect">
            <a:avLst/>
          </a:prstGeom>
          <a:noFill/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70688" y="1097903"/>
            <a:ext cx="1905050" cy="1121664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612717" y="1192811"/>
            <a:ext cx="2364506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Occupant Interaction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608793" y="1705877"/>
            <a:ext cx="2368430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Predictive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087169" y="1684995"/>
            <a:ext cx="1781125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Fault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087169" y="1203009"/>
            <a:ext cx="177720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NILM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189606" y="1192811"/>
            <a:ext cx="230924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Demand 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185684" y="1682069"/>
            <a:ext cx="231316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Occupancy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64592" y="4296918"/>
            <a:ext cx="8709660" cy="1618973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 smtClean="0"/>
              <a:t> Completeness: </a:t>
            </a:r>
            <a:r>
              <a:rPr lang="en-US" dirty="0" smtClean="0">
                <a:solidFill>
                  <a:srgbClr val="FB610E"/>
                </a:solidFill>
              </a:rPr>
              <a:t>Capture </a:t>
            </a:r>
            <a:r>
              <a:rPr lang="en-US" dirty="0">
                <a:solidFill>
                  <a:srgbClr val="FB610E"/>
                </a:solidFill>
              </a:rPr>
              <a:t>all </a:t>
            </a:r>
            <a:r>
              <a:rPr lang="en-US" dirty="0" smtClean="0">
                <a:solidFill>
                  <a:srgbClr val="FB610E"/>
                </a:solidFill>
              </a:rPr>
              <a:t>sensors/subsystems</a:t>
            </a:r>
          </a:p>
          <a:p>
            <a:pPr fontAlgn="base"/>
            <a:r>
              <a:rPr lang="en-US" dirty="0"/>
              <a:t> </a:t>
            </a:r>
            <a:r>
              <a:rPr lang="en-US" dirty="0" smtClean="0"/>
              <a:t>Expressiveness: </a:t>
            </a:r>
            <a:r>
              <a:rPr lang="en-US" dirty="0" smtClean="0">
                <a:solidFill>
                  <a:srgbClr val="FB610E"/>
                </a:solidFill>
              </a:rPr>
              <a:t>Capture relationships </a:t>
            </a:r>
            <a:r>
              <a:rPr lang="en-US" dirty="0">
                <a:solidFill>
                  <a:srgbClr val="FB610E"/>
                </a:solidFill>
              </a:rPr>
              <a:t>to run </a:t>
            </a:r>
            <a:r>
              <a:rPr lang="en-US" dirty="0" smtClean="0">
                <a:solidFill>
                  <a:srgbClr val="FB610E"/>
                </a:solidFill>
              </a:rPr>
              <a:t>applications</a:t>
            </a:r>
          </a:p>
          <a:p>
            <a:pPr fontAlgn="base"/>
            <a:r>
              <a:rPr lang="en-US" dirty="0"/>
              <a:t> </a:t>
            </a:r>
            <a:r>
              <a:rPr lang="en-US" dirty="0" smtClean="0"/>
              <a:t>Usability: </a:t>
            </a:r>
            <a:r>
              <a:rPr lang="en-US" dirty="0" smtClean="0">
                <a:solidFill>
                  <a:srgbClr val="FB610E"/>
                </a:solidFill>
              </a:rPr>
              <a:t>Easy </a:t>
            </a:r>
            <a:r>
              <a:rPr lang="en-US" dirty="0">
                <a:solidFill>
                  <a:srgbClr val="FB610E"/>
                </a:solidFill>
              </a:rPr>
              <a:t>to understand, easy to </a:t>
            </a:r>
            <a:r>
              <a:rPr lang="en-US" dirty="0" smtClean="0">
                <a:solidFill>
                  <a:srgbClr val="FB610E"/>
                </a:solidFill>
              </a:rPr>
              <a:t>map buildings</a:t>
            </a:r>
            <a:endParaRPr lang="en-US" dirty="0">
              <a:solidFill>
                <a:srgbClr val="FB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Why do we need Brick?</a:t>
            </a:r>
          </a:p>
          <a:p>
            <a:r>
              <a:rPr lang="en-US" dirty="0"/>
              <a:t> </a:t>
            </a:r>
            <a:r>
              <a:rPr lang="en-US" dirty="0" smtClean="0"/>
              <a:t>Brick</a:t>
            </a:r>
          </a:p>
          <a:p>
            <a:pPr lvl="1"/>
            <a:r>
              <a:rPr lang="en-US" dirty="0" smtClean="0"/>
              <a:t>Basics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Results</a:t>
            </a:r>
          </a:p>
          <a:p>
            <a:r>
              <a:rPr lang="en-US" dirty="0" smtClean="0"/>
              <a:t> Moving forward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Why do we need Brick?</a:t>
            </a:r>
          </a:p>
          <a:p>
            <a:r>
              <a:rPr lang="en-US" dirty="0"/>
              <a:t> </a:t>
            </a:r>
            <a:r>
              <a:rPr lang="en-US" dirty="0" smtClean="0"/>
              <a:t>Brick</a:t>
            </a:r>
          </a:p>
          <a:p>
            <a:pPr lvl="1"/>
            <a:r>
              <a:rPr lang="en-US" dirty="0" smtClean="0"/>
              <a:t>Basics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Development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Moving forward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22226"/>
            <a:ext cx="8908473" cy="1325563"/>
          </a:xfrm>
        </p:spPr>
        <p:txBody>
          <a:bodyPr/>
          <a:lstStyle/>
          <a:p>
            <a:r>
              <a:rPr lang="en-US" dirty="0" smtClean="0"/>
              <a:t>Brick is a Graph of Building Entities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07555" y="239064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13232" y="325587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13314" y="329942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3707" y="396324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2"/>
            <a:endCxn id="9" idx="7"/>
          </p:cNvCxnSpPr>
          <p:nvPr/>
        </p:nvCxnSpPr>
        <p:spPr>
          <a:xfrm flipH="1">
            <a:off x="2968082" y="2584612"/>
            <a:ext cx="2839473" cy="77162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0"/>
          </p:cNvCxnSpPr>
          <p:nvPr/>
        </p:nvCxnSpPr>
        <p:spPr>
          <a:xfrm>
            <a:off x="6015373" y="2778575"/>
            <a:ext cx="5677" cy="477303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5"/>
            <a:endCxn id="10" idx="1"/>
          </p:cNvCxnSpPr>
          <p:nvPr/>
        </p:nvCxnSpPr>
        <p:spPr>
          <a:xfrm>
            <a:off x="2968082" y="3630537"/>
            <a:ext cx="1336493" cy="38951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8" idx="3"/>
            <a:endCxn id="10" idx="7"/>
          </p:cNvCxnSpPr>
          <p:nvPr/>
        </p:nvCxnSpPr>
        <p:spPr>
          <a:xfrm flipH="1">
            <a:off x="4598475" y="3586994"/>
            <a:ext cx="1275625" cy="433058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807555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613314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613314" y="2403953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/>
          <p:cNvCxnSpPr>
            <a:stCxn id="122" idx="4"/>
            <a:endCxn id="9" idx="0"/>
          </p:cNvCxnSpPr>
          <p:nvPr/>
        </p:nvCxnSpPr>
        <p:spPr>
          <a:xfrm>
            <a:off x="2821132" y="2791880"/>
            <a:ext cx="0" cy="507541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22" idx="6"/>
            <a:endCxn id="8" idx="1"/>
          </p:cNvCxnSpPr>
          <p:nvPr/>
        </p:nvCxnSpPr>
        <p:spPr>
          <a:xfrm>
            <a:off x="3028950" y="2597917"/>
            <a:ext cx="2845150" cy="714772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4"/>
            <a:endCxn id="7" idx="0"/>
          </p:cNvCxnSpPr>
          <p:nvPr/>
        </p:nvCxnSpPr>
        <p:spPr>
          <a:xfrm>
            <a:off x="6015373" y="1794519"/>
            <a:ext cx="0" cy="596129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22" idx="0"/>
          </p:cNvCxnSpPr>
          <p:nvPr/>
        </p:nvCxnSpPr>
        <p:spPr>
          <a:xfrm flipH="1">
            <a:off x="2821132" y="1774913"/>
            <a:ext cx="2500" cy="62904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" idx="0"/>
            <a:endCxn id="7" idx="3"/>
          </p:cNvCxnSpPr>
          <p:nvPr/>
        </p:nvCxnSpPr>
        <p:spPr>
          <a:xfrm flipV="1">
            <a:off x="4451525" y="2721764"/>
            <a:ext cx="1416898" cy="1241477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Brick Contain?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0A6B-40F9-9C44-BC31-EB003E36C567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9673" y="3313997"/>
            <a:ext cx="13948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4090" y="2818095"/>
            <a:ext cx="140074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IBM, Ireland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0029" y="2322193"/>
            <a:ext cx="139480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UCSD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385" y="182027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Buildings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28798" y="2818095"/>
            <a:ext cx="595746" cy="28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69598" y="1836678"/>
            <a:ext cx="190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Tags, Tagsets</a:t>
            </a:r>
            <a:endParaRPr lang="en-US" sz="2400" dirty="0">
              <a:solidFill>
                <a:srgbClr val="00B0F0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2964877" y="2322193"/>
            <a:ext cx="1316182" cy="1394140"/>
            <a:chOff x="2964877" y="2322193"/>
            <a:chExt cx="1316182" cy="1394140"/>
          </a:xfrm>
        </p:grpSpPr>
        <p:sp>
          <p:nvSpPr>
            <p:cNvPr id="15" name="Rectangle 14"/>
            <p:cNvSpPr/>
            <p:nvPr/>
          </p:nvSpPr>
          <p:spPr>
            <a:xfrm>
              <a:off x="2964877" y="2322193"/>
              <a:ext cx="1316182" cy="1394140"/>
            </a:xfrm>
            <a:prstGeom prst="rect">
              <a:avLst/>
            </a:prstGeom>
            <a:noFill/>
            <a:ln w="22225"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127234" y="25561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27234" y="27847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27234" y="30133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127234" y="32419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27234" y="3473600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>
            <a:off x="4614995" y="2770915"/>
            <a:ext cx="595746" cy="28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28436" y="1836677"/>
            <a:ext cx="217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Class Hierarchy</a:t>
            </a:r>
            <a:endParaRPr lang="en-US" sz="2400" dirty="0">
              <a:solidFill>
                <a:srgbClr val="00B0F0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343328" y="2405564"/>
            <a:ext cx="1550058" cy="1112436"/>
            <a:chOff x="5343328" y="2405564"/>
            <a:chExt cx="1550058" cy="1112436"/>
          </a:xfrm>
        </p:grpSpPr>
        <p:cxnSp>
          <p:nvCxnSpPr>
            <p:cNvPr id="32" name="Straight Connector 31"/>
            <p:cNvCxnSpPr>
              <a:stCxn id="49" idx="7"/>
            </p:cNvCxnSpPr>
            <p:nvPr/>
          </p:nvCxnSpPr>
          <p:spPr>
            <a:xfrm flipV="1">
              <a:off x="5762221" y="2556169"/>
              <a:ext cx="290481" cy="288252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58" idx="1"/>
            </p:cNvCxnSpPr>
            <p:nvPr/>
          </p:nvCxnSpPr>
          <p:spPr>
            <a:xfrm>
              <a:off x="6161876" y="2555084"/>
              <a:ext cx="306408" cy="284187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015849" y="240556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7200000" flipH="1" flipV="1">
              <a:off x="5300076" y="316621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3600000" flipV="1">
              <a:off x="5637850" y="316513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606123" y="281763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7200000" flipH="1" flipV="1">
              <a:off x="6135455" y="316106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3600000" flipV="1">
              <a:off x="6473229" y="315998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6441502" y="281248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43328" y="3322917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854925" y="3322917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58314" y="3335120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10506" y="3335120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061295" y="2405559"/>
            <a:ext cx="1550058" cy="1112436"/>
            <a:chOff x="7061295" y="2405559"/>
            <a:chExt cx="1550058" cy="1112436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7480188" y="2556164"/>
              <a:ext cx="290481" cy="288252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879843" y="2555079"/>
              <a:ext cx="306408" cy="284187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733816" y="240555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7200000" flipH="1" flipV="1">
              <a:off x="7018043" y="316621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3600000" flipV="1">
              <a:off x="7355817" y="316512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7324090" y="281763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7200000" flipH="1" flipV="1">
              <a:off x="7853422" y="316106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3600000" flipV="1">
              <a:off x="8191196" y="315997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8159469" y="281248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61295" y="3322912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572892" y="3322912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876281" y="3335115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428473" y="3335115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958467" y="3942723"/>
            <a:ext cx="19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Relationships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107289" y="3901158"/>
            <a:ext cx="1648483" cy="0"/>
          </a:xfrm>
          <a:prstGeom prst="line">
            <a:avLst/>
          </a:prstGeom>
          <a:ln w="28575">
            <a:solidFill>
              <a:srgbClr val="9292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8" idx="7"/>
            <a:endCxn id="67" idx="2"/>
          </p:cNvCxnSpPr>
          <p:nvPr/>
        </p:nvCxnSpPr>
        <p:spPr>
          <a:xfrm flipV="1">
            <a:off x="6597600" y="2496999"/>
            <a:ext cx="1136216" cy="342272"/>
          </a:xfrm>
          <a:prstGeom prst="line">
            <a:avLst/>
          </a:prstGeom>
          <a:ln w="28575">
            <a:solidFill>
              <a:srgbClr val="9292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87"/>
          <p:cNvSpPr/>
          <p:nvPr/>
        </p:nvSpPr>
        <p:spPr>
          <a:xfrm>
            <a:off x="7898136" y="2439055"/>
            <a:ext cx="776674" cy="942664"/>
          </a:xfrm>
          <a:custGeom>
            <a:avLst/>
            <a:gdLst>
              <a:gd name="connsiteX0" fmla="*/ 0 w 776674"/>
              <a:gd name="connsiteY0" fmla="*/ 555 h 942664"/>
              <a:gd name="connsiteX1" fmla="*/ 734291 w 776674"/>
              <a:gd name="connsiteY1" fmla="*/ 152955 h 942664"/>
              <a:gd name="connsiteX2" fmla="*/ 692728 w 776674"/>
              <a:gd name="connsiteY2" fmla="*/ 942664 h 942664"/>
              <a:gd name="connsiteX3" fmla="*/ 692728 w 776674"/>
              <a:gd name="connsiteY3" fmla="*/ 942664 h 9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74" h="942664">
                <a:moveTo>
                  <a:pt x="0" y="555"/>
                </a:moveTo>
                <a:cubicBezTo>
                  <a:pt x="309418" y="-1754"/>
                  <a:pt x="618836" y="-4063"/>
                  <a:pt x="734291" y="152955"/>
                </a:cubicBezTo>
                <a:cubicBezTo>
                  <a:pt x="849746" y="309973"/>
                  <a:pt x="692728" y="942664"/>
                  <a:pt x="692728" y="942664"/>
                </a:cubicBezTo>
                <a:lnTo>
                  <a:pt x="692728" y="942664"/>
                </a:lnTo>
              </a:path>
            </a:pathLst>
          </a:custGeom>
          <a:noFill/>
          <a:ln w="25400">
            <a:solidFill>
              <a:srgbClr val="92929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2507674" y="1704117"/>
            <a:ext cx="6317671" cy="2793484"/>
          </a:xfrm>
          <a:prstGeom prst="roundRect">
            <a:avLst/>
          </a:prstGeom>
          <a:noFill/>
          <a:ln w="38100">
            <a:solidFill>
              <a:srgbClr val="EF961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168971" y="4593742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EF961C"/>
                </a:solidFill>
              </a:rPr>
              <a:t>Brick</a:t>
            </a:r>
            <a:endParaRPr lang="en-US" sz="3200" dirty="0">
              <a:solidFill>
                <a:srgbClr val="EF96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5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3" grpId="0" animBg="1"/>
      <p:bldP spid="25" grpId="0"/>
      <p:bldP spid="79" grpId="0"/>
      <p:bldP spid="88" grpId="0" animBg="1"/>
      <p:bldP spid="89" grpId="0" animBg="1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6338441" y="2642880"/>
            <a:ext cx="2375791" cy="1075680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05398" y="691540"/>
            <a:ext cx="118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AHU</a:t>
            </a:r>
            <a:endParaRPr lang="en-US" sz="3200" dirty="0"/>
          </a:p>
        </p:txBody>
      </p:sp>
      <p:sp>
        <p:nvSpPr>
          <p:cNvPr id="53" name="Rounded Rectangle 52"/>
          <p:cNvSpPr/>
          <p:nvPr/>
        </p:nvSpPr>
        <p:spPr>
          <a:xfrm>
            <a:off x="8440325" y="746760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fan.pn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7382254" y="1307312"/>
            <a:ext cx="762001" cy="76200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781800" y="727650"/>
            <a:ext cx="186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Power Meter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7086600" y="202305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Supply Fan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595884" y="739842"/>
            <a:ext cx="3810000" cy="762000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Lighting Controller</a:t>
            </a:r>
            <a:endParaRPr lang="en-US" sz="2400" dirty="0"/>
          </a:p>
        </p:txBody>
      </p:sp>
      <p:sp useBgFill="1">
        <p:nvSpPr>
          <p:cNvPr id="59" name="Rectangle 58"/>
          <p:cNvSpPr/>
          <p:nvPr/>
        </p:nvSpPr>
        <p:spPr>
          <a:xfrm>
            <a:off x="497080" y="4855464"/>
            <a:ext cx="8189720" cy="1863276"/>
          </a:xfrm>
          <a:prstGeom prst="rect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27145" y="6134866"/>
            <a:ext cx="238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HVAC ZONE</a:t>
            </a:r>
            <a:endParaRPr lang="en-US" sz="3200" dirty="0"/>
          </a:p>
        </p:txBody>
      </p:sp>
      <p:sp>
        <p:nvSpPr>
          <p:cNvPr id="61" name="Rectangle 60"/>
          <p:cNvSpPr/>
          <p:nvPr/>
        </p:nvSpPr>
        <p:spPr>
          <a:xfrm>
            <a:off x="5054980" y="739842"/>
            <a:ext cx="3802665" cy="167749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338441" y="2645928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VAV</a:t>
            </a:r>
            <a:endParaRPr lang="en-US" sz="3200" dirty="0"/>
          </a:p>
        </p:txBody>
      </p:sp>
      <p:sp>
        <p:nvSpPr>
          <p:cNvPr id="63" name="Rectangle 62"/>
          <p:cNvSpPr/>
          <p:nvPr/>
        </p:nvSpPr>
        <p:spPr>
          <a:xfrm>
            <a:off x="597564" y="2046782"/>
            <a:ext cx="3810000" cy="762000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Lighting Zone</a:t>
            </a:r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1113328" y="3483864"/>
            <a:ext cx="4309375" cy="258537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422703" y="2423160"/>
            <a:ext cx="540707" cy="2279903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113328" y="3742401"/>
            <a:ext cx="540707" cy="960661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/>
          <p:cNvSpPr/>
          <p:nvPr/>
        </p:nvSpPr>
        <p:spPr>
          <a:xfrm>
            <a:off x="5089201" y="4443663"/>
            <a:ext cx="1205356" cy="671202"/>
          </a:xfrm>
          <a:prstGeom prst="triangle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056446" y="2417335"/>
            <a:ext cx="5280836" cy="2693553"/>
            <a:chOff x="3056446" y="1905271"/>
            <a:chExt cx="5280836" cy="2693553"/>
          </a:xfrm>
          <a:solidFill>
            <a:srgbClr val="00B0F0">
              <a:alpha val="36000"/>
            </a:srgbClr>
          </a:solidFill>
        </p:grpSpPr>
        <p:sp>
          <p:nvSpPr>
            <p:cNvPr id="70" name="Rectangle 69"/>
            <p:cNvSpPr/>
            <p:nvPr/>
          </p:nvSpPr>
          <p:spPr>
            <a:xfrm>
              <a:off x="7467601" y="1905271"/>
              <a:ext cx="533399" cy="1676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92424" y="3581400"/>
              <a:ext cx="4608575" cy="2388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467600" y="3819136"/>
              <a:ext cx="533399" cy="37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/>
            <p:cNvSpPr/>
            <p:nvPr/>
          </p:nvSpPr>
          <p:spPr>
            <a:xfrm>
              <a:off x="7131926" y="3922234"/>
              <a:ext cx="1205356" cy="6712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392424" y="3820226"/>
              <a:ext cx="533400" cy="370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3056446" y="3927622"/>
              <a:ext cx="1205356" cy="6712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riangle 75"/>
          <p:cNvSpPr/>
          <p:nvPr/>
        </p:nvSpPr>
        <p:spPr>
          <a:xfrm>
            <a:off x="781003" y="4434298"/>
            <a:ext cx="1205356" cy="671202"/>
          </a:xfrm>
          <a:prstGeom prst="triangle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315200" y="2945842"/>
            <a:ext cx="838200" cy="68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7429501" y="3174442"/>
            <a:ext cx="609599" cy="2286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7620768" y="3174442"/>
            <a:ext cx="227065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62811" y="3337560"/>
            <a:ext cx="110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Damper</a:t>
            </a:r>
            <a:endParaRPr lang="en-US" sz="2000" dirty="0"/>
          </a:p>
        </p:txBody>
      </p:sp>
      <p:pic>
        <p:nvPicPr>
          <p:cNvPr id="81" name="Picture 80" descr="fan.pn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5344045" y="1307311"/>
            <a:ext cx="762001" cy="76200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029200" y="202305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Return Fan</a:t>
            </a:r>
            <a:endParaRPr lang="en-US" sz="2000" dirty="0"/>
          </a:p>
        </p:txBody>
      </p:sp>
      <p:cxnSp>
        <p:nvCxnSpPr>
          <p:cNvPr id="83" name="Straight Connector 82"/>
          <p:cNvCxnSpPr>
            <a:endCxn id="59" idx="2"/>
          </p:cNvCxnSpPr>
          <p:nvPr/>
        </p:nvCxnSpPr>
        <p:spPr>
          <a:xfrm>
            <a:off x="4591940" y="4855464"/>
            <a:ext cx="0" cy="1863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21116" y="4825521"/>
            <a:ext cx="366698" cy="60397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57463" y="4825521"/>
            <a:ext cx="366698" cy="603973"/>
          </a:xfrm>
          <a:prstGeom prst="rect">
            <a:avLst/>
          </a:prstGeom>
        </p:spPr>
      </p:pic>
      <p:cxnSp>
        <p:nvCxnSpPr>
          <p:cNvPr id="86" name="Straight Connector 85"/>
          <p:cNvCxnSpPr>
            <a:endCxn id="76" idx="2"/>
          </p:cNvCxnSpPr>
          <p:nvPr/>
        </p:nvCxnSpPr>
        <p:spPr>
          <a:xfrm>
            <a:off x="2504464" y="2796805"/>
            <a:ext cx="1" cy="202871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V="1">
            <a:off x="4178620" y="2263328"/>
            <a:ext cx="884457" cy="4239929"/>
          </a:xfrm>
          <a:prstGeom prst="bentConnector2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497080" y="6217920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66952" y="5827990"/>
            <a:ext cx="15814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Thermostat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Temperature</a:t>
            </a:r>
            <a:br>
              <a:rPr lang="en-US" sz="1600" dirty="0" smtClean="0"/>
            </a:br>
            <a:r>
              <a:rPr lang="en-US" sz="1600" dirty="0" smtClean="0"/>
              <a:t>CO2 Sensor</a:t>
            </a:r>
            <a:endParaRPr 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5267770" y="548301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Room 102</a:t>
            </a:r>
            <a:endParaRPr lang="en-US" sz="2000" dirty="0"/>
          </a:p>
        </p:txBody>
      </p:sp>
      <p:sp>
        <p:nvSpPr>
          <p:cNvPr id="91" name="TextBox 90"/>
          <p:cNvSpPr txBox="1"/>
          <p:nvPr/>
        </p:nvSpPr>
        <p:spPr>
          <a:xfrm>
            <a:off x="2463306" y="548797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Room 101</a:t>
            </a:r>
            <a:endParaRPr lang="en-US" sz="2000" dirty="0"/>
          </a:p>
        </p:txBody>
      </p:sp>
      <p:sp>
        <p:nvSpPr>
          <p:cNvPr id="92" name="TextBox 91"/>
          <p:cNvSpPr txBox="1"/>
          <p:nvPr/>
        </p:nvSpPr>
        <p:spPr>
          <a:xfrm>
            <a:off x="7043100" y="5088477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Supply Air</a:t>
            </a:r>
            <a:endParaRPr lang="en-US" sz="2000" dirty="0"/>
          </a:p>
        </p:txBody>
      </p:sp>
      <p:sp>
        <p:nvSpPr>
          <p:cNvPr id="93" name="TextBox 92"/>
          <p:cNvSpPr txBox="1"/>
          <p:nvPr/>
        </p:nvSpPr>
        <p:spPr>
          <a:xfrm>
            <a:off x="705740" y="511206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Return Air</a:t>
            </a:r>
            <a:endParaRPr lang="en-US" sz="2000" dirty="0"/>
          </a:p>
        </p:txBody>
      </p:sp>
      <p:cxnSp>
        <p:nvCxnSpPr>
          <p:cNvPr id="94" name="Straight Connector 93"/>
          <p:cNvCxnSpPr>
            <a:stCxn id="57" idx="2"/>
            <a:endCxn id="63" idx="0"/>
          </p:cNvCxnSpPr>
          <p:nvPr/>
        </p:nvCxnSpPr>
        <p:spPr>
          <a:xfrm>
            <a:off x="2500884" y="1501842"/>
            <a:ext cx="1680" cy="5449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240030" y="127202"/>
            <a:ext cx="8709660" cy="4283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“Model”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6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58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Vision for “Smart Buildings”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38B1-28B0-2E44-929E-D21C8817C8E5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8496" y="4925568"/>
            <a:ext cx="8790432" cy="1121664"/>
          </a:xfrm>
          <a:prstGeom prst="roundRect">
            <a:avLst/>
          </a:prstGeom>
          <a:noFill/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8496" y="4926191"/>
            <a:ext cx="1905050" cy="1121664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Infrastructure: Sensors Equipment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00525" y="5021099"/>
            <a:ext cx="2364506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96601" y="5534165"/>
            <a:ext cx="2368430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HVAC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74977" y="5513283"/>
            <a:ext cx="1781125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Lighting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78899" y="5018258"/>
            <a:ext cx="177720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Motion Sensor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177414" y="5021099"/>
            <a:ext cx="2309242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Smoke Detector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173492" y="5510357"/>
            <a:ext cx="231316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Fire Safety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64592" y="2468880"/>
            <a:ext cx="8790432" cy="1121664"/>
          </a:xfrm>
          <a:prstGeom prst="roundRect">
            <a:avLst/>
          </a:prstGeom>
          <a:noFill/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64592" y="2469503"/>
            <a:ext cx="1905050" cy="1121664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Management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06621" y="2564411"/>
            <a:ext cx="2364506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602697" y="3077477"/>
            <a:ext cx="2368430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081073" y="3056595"/>
            <a:ext cx="1781125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Privacy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084995" y="2561570"/>
            <a:ext cx="177720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Access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83510" y="2564411"/>
            <a:ext cx="2309242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79588" y="3053669"/>
            <a:ext cx="231316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Monitoring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70688" y="1231392"/>
            <a:ext cx="8790432" cy="1121664"/>
          </a:xfrm>
          <a:prstGeom prst="roundRect">
            <a:avLst/>
          </a:prstGeom>
          <a:noFill/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0688" y="1232015"/>
            <a:ext cx="1905050" cy="1121664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12717" y="1326923"/>
            <a:ext cx="2364506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Occupant Interaction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08793" y="1839989"/>
            <a:ext cx="2368430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Predictive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087169" y="1819107"/>
            <a:ext cx="1781125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Fault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087169" y="1337121"/>
            <a:ext cx="177720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NILM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189606" y="1326923"/>
            <a:ext cx="230924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Demand 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185684" y="1816181"/>
            <a:ext cx="231316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Occupancy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2400" y="3700272"/>
            <a:ext cx="8790432" cy="1121664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52400" y="3700895"/>
            <a:ext cx="1905050" cy="1121664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Buildings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594429" y="3795803"/>
            <a:ext cx="23645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Office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590505" y="4308869"/>
            <a:ext cx="2368430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Hospital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068881" y="4287987"/>
            <a:ext cx="1781125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Shopping Mall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072803" y="3792962"/>
            <a:ext cx="177720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171318" y="3795803"/>
            <a:ext cx="230924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167396" y="4285061"/>
            <a:ext cx="231316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Research Lab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22226"/>
            <a:ext cx="8908473" cy="1325563"/>
          </a:xfrm>
        </p:spPr>
        <p:txBody>
          <a:bodyPr/>
          <a:lstStyle/>
          <a:p>
            <a:r>
              <a:rPr lang="en-US" dirty="0" smtClean="0"/>
              <a:t>Brick is a Graph of Building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5346105"/>
            <a:ext cx="8709660" cy="931106"/>
          </a:xfrm>
        </p:spPr>
        <p:txBody>
          <a:bodyPr>
            <a:normAutofit/>
          </a:bodyPr>
          <a:lstStyle/>
          <a:p>
            <a:r>
              <a:rPr lang="en-US" dirty="0" smtClean="0"/>
              <a:t> We choose to model this graph using ontologies</a:t>
            </a:r>
          </a:p>
          <a:p>
            <a:pPr lvl="1"/>
            <a:r>
              <a:rPr lang="en-US" dirty="0" smtClean="0"/>
              <a:t>Alternatives: Verilog, IFC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07555" y="239064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13232" y="325587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13314" y="329942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3707" y="396324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2"/>
            <a:endCxn id="9" idx="7"/>
          </p:cNvCxnSpPr>
          <p:nvPr/>
        </p:nvCxnSpPr>
        <p:spPr>
          <a:xfrm flipH="1">
            <a:off x="2968082" y="2584612"/>
            <a:ext cx="2839473" cy="77162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0"/>
          </p:cNvCxnSpPr>
          <p:nvPr/>
        </p:nvCxnSpPr>
        <p:spPr>
          <a:xfrm>
            <a:off x="6015373" y="2778575"/>
            <a:ext cx="5677" cy="477303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5"/>
            <a:endCxn id="10" idx="1"/>
          </p:cNvCxnSpPr>
          <p:nvPr/>
        </p:nvCxnSpPr>
        <p:spPr>
          <a:xfrm>
            <a:off x="2968082" y="3630537"/>
            <a:ext cx="1336493" cy="38951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36598" y="2122946"/>
            <a:ext cx="6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VAV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58826" y="3182140"/>
            <a:ext cx="119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Room 1</a:t>
            </a:r>
            <a:endParaRPr lang="en-US" sz="2400">
              <a:solidFill>
                <a:srgbClr val="FB610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79446" y="3262551"/>
            <a:ext cx="119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Room 2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58304" y="4409601"/>
            <a:ext cx="198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B610E"/>
                </a:solidFill>
              </a:rPr>
              <a:t>Temperature</a:t>
            </a:r>
            <a:br>
              <a:rPr lang="en-US" sz="2400" dirty="0" smtClean="0">
                <a:solidFill>
                  <a:srgbClr val="FB610E"/>
                </a:solidFill>
              </a:rPr>
            </a:br>
            <a:r>
              <a:rPr lang="en-US" sz="2400" dirty="0" smtClean="0">
                <a:solidFill>
                  <a:srgbClr val="FB610E"/>
                </a:solidFill>
              </a:rPr>
              <a:t>Sensor</a:t>
            </a:r>
            <a:endParaRPr lang="en-US" sz="2400" dirty="0">
              <a:solidFill>
                <a:srgbClr val="FB610E"/>
              </a:solidFill>
            </a:endParaRPr>
          </a:p>
        </p:txBody>
      </p:sp>
      <p:cxnSp>
        <p:nvCxnSpPr>
          <p:cNvPr id="78" name="Straight Arrow Connector 77"/>
          <p:cNvCxnSpPr>
            <a:stCxn id="8" idx="3"/>
            <a:endCxn id="10" idx="7"/>
          </p:cNvCxnSpPr>
          <p:nvPr/>
        </p:nvCxnSpPr>
        <p:spPr>
          <a:xfrm flipH="1">
            <a:off x="4598475" y="3586994"/>
            <a:ext cx="1275625" cy="433058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807555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258826" y="133285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AHU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2613314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1196384" y="1241981"/>
            <a:ext cx="144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B610E"/>
                </a:solidFill>
              </a:rPr>
              <a:t>Lighting</a:t>
            </a:r>
          </a:p>
          <a:p>
            <a:pPr algn="ctr"/>
            <a:r>
              <a:rPr lang="en-US" sz="2400" dirty="0" smtClean="0">
                <a:solidFill>
                  <a:srgbClr val="FB610E"/>
                </a:solidFill>
              </a:rPr>
              <a:t>Controller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613314" y="2403953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245378" y="2211808"/>
            <a:ext cx="1205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B610E"/>
                </a:solidFill>
              </a:rPr>
              <a:t>Lighting</a:t>
            </a:r>
          </a:p>
          <a:p>
            <a:pPr algn="ctr"/>
            <a:r>
              <a:rPr lang="en-US" sz="2400" dirty="0" smtClean="0">
                <a:solidFill>
                  <a:srgbClr val="FB610E"/>
                </a:solidFill>
              </a:rPr>
              <a:t>Zone</a:t>
            </a:r>
            <a:endParaRPr lang="en-US" sz="2400" dirty="0">
              <a:solidFill>
                <a:srgbClr val="FB610E"/>
              </a:solidFill>
            </a:endParaRPr>
          </a:p>
        </p:txBody>
      </p:sp>
      <p:cxnSp>
        <p:nvCxnSpPr>
          <p:cNvPr id="124" name="Straight Arrow Connector 123"/>
          <p:cNvCxnSpPr>
            <a:stCxn id="122" idx="4"/>
            <a:endCxn id="9" idx="0"/>
          </p:cNvCxnSpPr>
          <p:nvPr/>
        </p:nvCxnSpPr>
        <p:spPr>
          <a:xfrm>
            <a:off x="2821132" y="2791880"/>
            <a:ext cx="0" cy="507541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22" idx="6"/>
            <a:endCxn id="8" idx="1"/>
          </p:cNvCxnSpPr>
          <p:nvPr/>
        </p:nvCxnSpPr>
        <p:spPr>
          <a:xfrm>
            <a:off x="3028950" y="2597917"/>
            <a:ext cx="2845150" cy="714772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4"/>
            <a:endCxn id="7" idx="0"/>
          </p:cNvCxnSpPr>
          <p:nvPr/>
        </p:nvCxnSpPr>
        <p:spPr>
          <a:xfrm>
            <a:off x="6015373" y="1794519"/>
            <a:ext cx="0" cy="596129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22" idx="0"/>
          </p:cNvCxnSpPr>
          <p:nvPr/>
        </p:nvCxnSpPr>
        <p:spPr>
          <a:xfrm flipH="1">
            <a:off x="2821132" y="1774913"/>
            <a:ext cx="2500" cy="62904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" idx="0"/>
            <a:endCxn id="7" idx="3"/>
          </p:cNvCxnSpPr>
          <p:nvPr/>
        </p:nvCxnSpPr>
        <p:spPr>
          <a:xfrm flipV="1">
            <a:off x="4451525" y="2721764"/>
            <a:ext cx="1416898" cy="1241477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8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61" grpId="0"/>
      <p:bldP spid="114" grpId="0"/>
      <p:bldP spid="118" grpId="0"/>
      <p:bldP spid="1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22226"/>
            <a:ext cx="8908473" cy="1325563"/>
          </a:xfrm>
        </p:spPr>
        <p:txBody>
          <a:bodyPr/>
          <a:lstStyle/>
          <a:p>
            <a:r>
              <a:rPr lang="en-US" dirty="0" smtClean="0"/>
              <a:t>Tagsets: Brick Entities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07555" y="239064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13232" y="3255878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13314" y="329942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3707" y="3963241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2"/>
            <a:endCxn id="9" idx="7"/>
          </p:cNvCxnSpPr>
          <p:nvPr/>
        </p:nvCxnSpPr>
        <p:spPr>
          <a:xfrm flipH="1">
            <a:off x="2968082" y="2584612"/>
            <a:ext cx="2839473" cy="77162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0"/>
          </p:cNvCxnSpPr>
          <p:nvPr/>
        </p:nvCxnSpPr>
        <p:spPr>
          <a:xfrm>
            <a:off x="6015373" y="2778575"/>
            <a:ext cx="5677" cy="477303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5"/>
            <a:endCxn id="10" idx="1"/>
          </p:cNvCxnSpPr>
          <p:nvPr/>
        </p:nvCxnSpPr>
        <p:spPr>
          <a:xfrm>
            <a:off x="2968082" y="3630537"/>
            <a:ext cx="1336493" cy="38951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8" idx="3"/>
            <a:endCxn id="10" idx="7"/>
          </p:cNvCxnSpPr>
          <p:nvPr/>
        </p:nvCxnSpPr>
        <p:spPr>
          <a:xfrm flipH="1">
            <a:off x="4598475" y="3586994"/>
            <a:ext cx="1275625" cy="433058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807555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613314" y="1406592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613314" y="2403953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/>
          <p:cNvCxnSpPr>
            <a:stCxn id="122" idx="4"/>
            <a:endCxn id="9" idx="0"/>
          </p:cNvCxnSpPr>
          <p:nvPr/>
        </p:nvCxnSpPr>
        <p:spPr>
          <a:xfrm>
            <a:off x="2821132" y="2791880"/>
            <a:ext cx="0" cy="507541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22" idx="6"/>
            <a:endCxn id="8" idx="1"/>
          </p:cNvCxnSpPr>
          <p:nvPr/>
        </p:nvCxnSpPr>
        <p:spPr>
          <a:xfrm>
            <a:off x="3028950" y="2597917"/>
            <a:ext cx="2845150" cy="714772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4"/>
            <a:endCxn id="7" idx="0"/>
          </p:cNvCxnSpPr>
          <p:nvPr/>
        </p:nvCxnSpPr>
        <p:spPr>
          <a:xfrm>
            <a:off x="6015373" y="1794519"/>
            <a:ext cx="0" cy="596129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22" idx="0"/>
          </p:cNvCxnSpPr>
          <p:nvPr/>
        </p:nvCxnSpPr>
        <p:spPr>
          <a:xfrm flipH="1">
            <a:off x="2821132" y="1774913"/>
            <a:ext cx="2500" cy="62904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" idx="0"/>
            <a:endCxn id="7" idx="3"/>
          </p:cNvCxnSpPr>
          <p:nvPr/>
        </p:nvCxnSpPr>
        <p:spPr>
          <a:xfrm flipV="1">
            <a:off x="4451525" y="2721764"/>
            <a:ext cx="1416898" cy="1241477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  <a:endCxn id="113" idx="6"/>
          </p:cNvCxnSpPr>
          <p:nvPr/>
        </p:nvCxnSpPr>
        <p:spPr>
          <a:xfrm flipH="1">
            <a:off x="6223191" y="1600555"/>
            <a:ext cx="775623" cy="1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98814" y="1369722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Tagsets</a:t>
            </a:r>
            <a:endParaRPr lang="en-US" sz="240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>
            <a:endCxn id="7" idx="6"/>
          </p:cNvCxnSpPr>
          <p:nvPr/>
        </p:nvCxnSpPr>
        <p:spPr>
          <a:xfrm flipH="1">
            <a:off x="6223191" y="1856534"/>
            <a:ext cx="940394" cy="728078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8" idx="6"/>
          </p:cNvCxnSpPr>
          <p:nvPr/>
        </p:nvCxnSpPr>
        <p:spPr>
          <a:xfrm flipH="1">
            <a:off x="6228868" y="1831387"/>
            <a:ext cx="1353408" cy="1618455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Tagsets and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Tagsets: Building entities described in Brick</a:t>
            </a:r>
          </a:p>
          <a:p>
            <a:pPr lvl="1"/>
            <a:r>
              <a:rPr lang="en-US" dirty="0" smtClean="0"/>
              <a:t>“Zone Temperature Sensor”</a:t>
            </a:r>
          </a:p>
          <a:p>
            <a:pPr lvl="1"/>
            <a:r>
              <a:rPr lang="en-US" dirty="0" smtClean="0"/>
              <a:t>“Zone CO2 Sensor”</a:t>
            </a:r>
          </a:p>
          <a:p>
            <a:pPr lvl="1"/>
            <a:r>
              <a:rPr lang="en-US" dirty="0" smtClean="0"/>
              <a:t>“Room”</a:t>
            </a:r>
          </a:p>
          <a:p>
            <a:pPr lvl="1"/>
            <a:r>
              <a:rPr lang="en-US" dirty="0" smtClean="0"/>
              <a:t>“Air Handler Unit” (also called “AHU”)</a:t>
            </a:r>
          </a:p>
          <a:p>
            <a:r>
              <a:rPr lang="en-US" dirty="0"/>
              <a:t> Tags: Decomposition of </a:t>
            </a:r>
            <a:r>
              <a:rPr lang="en-US" dirty="0" err="1"/>
              <a:t>tagsets</a:t>
            </a:r>
            <a:endParaRPr lang="en-US" dirty="0"/>
          </a:p>
          <a:p>
            <a:pPr lvl="1"/>
            <a:r>
              <a:rPr lang="en-US" dirty="0"/>
              <a:t>“Zone Temperature Sensor” -&gt; “Zone” “Temperature” “Sensor”</a:t>
            </a:r>
          </a:p>
          <a:p>
            <a:r>
              <a:rPr lang="en-US" dirty="0"/>
              <a:t> </a:t>
            </a:r>
            <a:r>
              <a:rPr lang="en-US" dirty="0" smtClean="0"/>
              <a:t>Tags facilitate annotation and keyword search</a:t>
            </a:r>
          </a:p>
          <a:p>
            <a:r>
              <a:rPr lang="en-US" dirty="0"/>
              <a:t> </a:t>
            </a:r>
            <a:r>
              <a:rPr lang="en-US" dirty="0" smtClean="0"/>
              <a:t>Tagsets facilitate semantic modeling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3F5-026B-A343-AAE4-A89EAF756C60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522418" y="2340864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92290" y="2023532"/>
            <a:ext cx="176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Thermostat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Temperature</a:t>
            </a:r>
            <a:br>
              <a:rPr lang="en-US" dirty="0" smtClean="0"/>
            </a:br>
            <a:r>
              <a:rPr lang="en-US" dirty="0" smtClean="0"/>
              <a:t>CO2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Tagsets </a:t>
            </a:r>
            <a:r>
              <a:rPr lang="en-US" sz="4000" smtClean="0"/>
              <a:t>are Organized in a  </a:t>
            </a:r>
            <a:r>
              <a:rPr lang="en-US" sz="4000" dirty="0" smtClean="0"/>
              <a:t>Hierarchy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109" y="1123830"/>
            <a:ext cx="4014978" cy="27157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Equipment</a:t>
            </a:r>
          </a:p>
          <a:p>
            <a:pPr lvl="1"/>
            <a:r>
              <a:rPr lang="en-US" sz="2000" dirty="0"/>
              <a:t>Fire Safety System</a:t>
            </a:r>
          </a:p>
          <a:p>
            <a:pPr lvl="1"/>
            <a:r>
              <a:rPr lang="en-US" sz="2000" dirty="0"/>
              <a:t>HVAC</a:t>
            </a:r>
          </a:p>
          <a:p>
            <a:pPr lvl="2"/>
            <a:r>
              <a:rPr lang="en-US" sz="1800" dirty="0"/>
              <a:t>AHU</a:t>
            </a:r>
          </a:p>
          <a:p>
            <a:pPr lvl="2"/>
            <a:r>
              <a:rPr lang="en-US" sz="1800" dirty="0"/>
              <a:t>Fan</a:t>
            </a:r>
          </a:p>
          <a:p>
            <a:pPr lvl="3"/>
            <a:r>
              <a:rPr lang="en-US" sz="1600" dirty="0"/>
              <a:t>Supply Fan</a:t>
            </a:r>
          </a:p>
          <a:p>
            <a:pPr lvl="2"/>
            <a:r>
              <a:rPr lang="en-US" sz="1800" dirty="0" smtClean="0"/>
              <a:t>Thermostat</a:t>
            </a:r>
            <a:endParaRPr lang="en-US" sz="1800" dirty="0"/>
          </a:p>
          <a:p>
            <a:pPr lvl="1"/>
            <a:r>
              <a:rPr lang="mr-IN" sz="2000" dirty="0" smtClean="0"/>
              <a:t>…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0525" y="3839530"/>
            <a:ext cx="4014978" cy="2533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rgbClr val="12AD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FB610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Point</a:t>
            </a:r>
          </a:p>
          <a:p>
            <a:pPr lvl="1"/>
            <a:r>
              <a:rPr lang="en-US" dirty="0" smtClean="0"/>
              <a:t>Alarm</a:t>
            </a:r>
          </a:p>
          <a:p>
            <a:pPr lvl="1"/>
            <a:r>
              <a:rPr lang="en-US" dirty="0" smtClean="0"/>
              <a:t>Command</a:t>
            </a:r>
          </a:p>
          <a:p>
            <a:pPr lvl="2"/>
            <a:r>
              <a:rPr lang="en-US" dirty="0" smtClean="0"/>
              <a:t>Damper Command</a:t>
            </a:r>
          </a:p>
          <a:p>
            <a:pPr lvl="1"/>
            <a:r>
              <a:rPr lang="en-US" dirty="0" smtClean="0"/>
              <a:t>Sensor</a:t>
            </a:r>
          </a:p>
          <a:p>
            <a:pPr lvl="2"/>
            <a:r>
              <a:rPr lang="en-US" dirty="0" smtClean="0"/>
              <a:t>Temperature Sensor</a:t>
            </a:r>
          </a:p>
          <a:p>
            <a:pPr lvl="1"/>
            <a:r>
              <a:rPr lang="en-US" dirty="0"/>
              <a:t>Setpoint</a:t>
            </a:r>
          </a:p>
          <a:p>
            <a:pPr lvl="2"/>
            <a:r>
              <a:rPr lang="en-US" dirty="0"/>
              <a:t>Temperature </a:t>
            </a:r>
            <a:r>
              <a:rPr lang="en-US" dirty="0" smtClean="0"/>
              <a:t>Setpoint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941" y="1175421"/>
            <a:ext cx="4014978" cy="2565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rgbClr val="12AD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FB610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Location</a:t>
            </a:r>
          </a:p>
          <a:p>
            <a:pPr lvl="1"/>
            <a:r>
              <a:rPr lang="en-US" sz="2000" dirty="0" smtClean="0"/>
              <a:t>Building</a:t>
            </a:r>
          </a:p>
          <a:p>
            <a:pPr lvl="1"/>
            <a:r>
              <a:rPr lang="en-US" sz="2000" dirty="0" smtClean="0"/>
              <a:t>Room</a:t>
            </a:r>
          </a:p>
          <a:p>
            <a:pPr lvl="2"/>
            <a:r>
              <a:rPr lang="en-US" sz="1600" dirty="0" smtClean="0"/>
              <a:t>Conference Room</a:t>
            </a:r>
          </a:p>
          <a:p>
            <a:pPr lvl="1"/>
            <a:r>
              <a:rPr lang="en-US" sz="2000" dirty="0" smtClean="0"/>
              <a:t>HVAC Zone</a:t>
            </a:r>
          </a:p>
          <a:p>
            <a:pPr lvl="1"/>
            <a:r>
              <a:rPr lang="en-US" sz="2000" dirty="0" smtClean="0"/>
              <a:t>Lighting Zone</a:t>
            </a:r>
          </a:p>
          <a:p>
            <a:pPr lvl="1"/>
            <a:r>
              <a:rPr lang="mr-IN" sz="2000" dirty="0" smtClean="0"/>
              <a:t>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8614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Link Tagsets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5354370"/>
            <a:ext cx="8709660" cy="8641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Essential </a:t>
            </a:r>
            <a:r>
              <a:rPr lang="en-US" dirty="0"/>
              <a:t>to capture linkages </a:t>
            </a:r>
            <a:r>
              <a:rPr lang="en-US"/>
              <a:t>between </a:t>
            </a:r>
            <a:r>
              <a:rPr lang="en-US" smtClean="0"/>
              <a:t>entities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6E0D-C175-3C4C-868E-CD3CA6987CDF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24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48038" y="4427665"/>
            <a:ext cx="1927130" cy="481514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9603" y="2294204"/>
            <a:ext cx="1263974" cy="481514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</a:rPr>
              <a:t>Location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06857" y="2303888"/>
            <a:ext cx="1459065" cy="481514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</a:rPr>
              <a:t>Equipment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4390337" y="2785402"/>
            <a:ext cx="1246053" cy="1642263"/>
          </a:xfrm>
          <a:prstGeom prst="straightConnector1">
            <a:avLst/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>
            <a:off x="1821590" y="2775718"/>
            <a:ext cx="884750" cy="1627825"/>
          </a:xfrm>
          <a:prstGeom prst="straightConnector1">
            <a:avLst/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4" name="Curved Connector 13"/>
          <p:cNvCxnSpPr/>
          <p:nvPr/>
        </p:nvCxnSpPr>
        <p:spPr>
          <a:xfrm rot="10800000" flipH="1">
            <a:off x="1189602" y="2268684"/>
            <a:ext cx="219786" cy="266278"/>
          </a:xfrm>
          <a:prstGeom prst="curvedConnector4">
            <a:avLst>
              <a:gd name="adj1" fmla="val -209792"/>
              <a:gd name="adj2" fmla="val 260499"/>
            </a:avLst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290926" y="277743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</a:rPr>
              <a:t>Legend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055145" y="3395067"/>
            <a:ext cx="1588560" cy="481514"/>
          </a:xfrm>
          <a:prstGeom prst="roundRect">
            <a:avLst/>
          </a:prstGeom>
          <a:solidFill>
            <a:srgbClr val="EF961C">
              <a:alpha val="90000"/>
            </a:srgb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055145" y="4597775"/>
            <a:ext cx="1588560" cy="0"/>
          </a:xfrm>
          <a:prstGeom prst="straightConnector1">
            <a:avLst/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091721" y="4152100"/>
            <a:ext cx="1528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Relationship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8644" y="3313445"/>
            <a:ext cx="1215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isPointOf,</a:t>
            </a:r>
            <a:b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</a:b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isPartOf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9113" y="3281881"/>
            <a:ext cx="1502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isPointOf,</a:t>
            </a:r>
            <a:b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</a:br>
            <a:r>
              <a:rPr lang="en-US" sz="2000" dirty="0" err="1" smtClean="0">
                <a:solidFill>
                  <a:srgbClr val="00B0F0"/>
                </a:solidFill>
              </a:rPr>
              <a:t>has</a:t>
            </a:r>
            <a:r>
              <a:rPr lang="en-US" sz="2000" dirty="0" err="1" smtClean="0">
                <a:solidFill>
                  <a:srgbClr val="00B0F0"/>
                </a:solidFill>
                <a:latin typeface="+mn-lt"/>
                <a:ea typeface="+mn-ea"/>
              </a:rPr>
              <a:t>Location</a:t>
            </a:r>
            <a:endParaRPr lang="en-US" sz="20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056" y="1434465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00B0F0"/>
                </a:solidFill>
                <a:latin typeface="+mn-lt"/>
                <a:ea typeface="+mn-ea"/>
              </a:rPr>
              <a:t>hasLocation</a:t>
            </a:r>
            <a:endParaRPr lang="en-US" sz="20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8669" y="1555762"/>
            <a:ext cx="1115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isPartOf,</a:t>
            </a:r>
            <a:b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</a:b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feeds</a:t>
            </a:r>
          </a:p>
        </p:txBody>
      </p:sp>
      <p:cxnSp>
        <p:nvCxnSpPr>
          <p:cNvPr id="24" name="Straight Arrow Connector 23"/>
          <p:cNvCxnSpPr>
            <a:endCxn id="10" idx="1"/>
          </p:cNvCxnSpPr>
          <p:nvPr/>
        </p:nvCxnSpPr>
        <p:spPr>
          <a:xfrm>
            <a:off x="2453577" y="2534961"/>
            <a:ext cx="2453280" cy="9684"/>
          </a:xfrm>
          <a:prstGeom prst="straightConnector1">
            <a:avLst/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3222586" y="2182154"/>
            <a:ext cx="77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feeds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8003" y="256981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00B0F0"/>
                </a:solidFill>
                <a:latin typeface="+mn-lt"/>
                <a:ea typeface="+mn-ea"/>
              </a:rPr>
              <a:t>hasLocation</a:t>
            </a:r>
            <a:endParaRPr lang="en-US" sz="20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cxnSp>
        <p:nvCxnSpPr>
          <p:cNvPr id="27" name="Curved Connector 26"/>
          <p:cNvCxnSpPr/>
          <p:nvPr/>
        </p:nvCxnSpPr>
        <p:spPr>
          <a:xfrm rot="10800000">
            <a:off x="6146136" y="2298113"/>
            <a:ext cx="219786" cy="266278"/>
          </a:xfrm>
          <a:prstGeom prst="curvedConnector4">
            <a:avLst>
              <a:gd name="adj1" fmla="val -209792"/>
              <a:gd name="adj2" fmla="val 260499"/>
            </a:avLst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980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9" grpId="0"/>
      <p:bldP spid="21" grpId="0"/>
      <p:bldP spid="22" grpId="0"/>
      <p:bldP spid="23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in Example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170" y="5162580"/>
            <a:ext cx="8709660" cy="11287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Designed to capture essential aspects in BMS</a:t>
            </a:r>
          </a:p>
          <a:p>
            <a:r>
              <a:rPr lang="en-US" dirty="0"/>
              <a:t> </a:t>
            </a:r>
            <a:r>
              <a:rPr lang="en-US" dirty="0" smtClean="0"/>
              <a:t>Restrictions to avoid misuse: </a:t>
            </a:r>
            <a:r>
              <a:rPr lang="en-US" dirty="0" smtClean="0">
                <a:solidFill>
                  <a:srgbClr val="FB610E"/>
                </a:solidFill>
              </a:rPr>
              <a:t>“</a:t>
            </a:r>
            <a:r>
              <a:rPr lang="en-US" dirty="0" err="1" smtClean="0">
                <a:solidFill>
                  <a:srgbClr val="FB610E"/>
                </a:solidFill>
              </a:rPr>
              <a:t>hasLocation</a:t>
            </a:r>
            <a:r>
              <a:rPr lang="en-US" dirty="0" smtClean="0">
                <a:solidFill>
                  <a:srgbClr val="FB610E"/>
                </a:solidFill>
              </a:rPr>
              <a:t>” limited to Location </a:t>
            </a:r>
            <a:r>
              <a:rPr lang="en-US" dirty="0" err="1" smtClean="0">
                <a:solidFill>
                  <a:srgbClr val="FB610E"/>
                </a:solidFill>
              </a:rPr>
              <a:t>tagsets</a:t>
            </a:r>
            <a:endParaRPr lang="en-US" dirty="0" smtClean="0">
              <a:solidFill>
                <a:srgbClr val="FB610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6249" y="3179328"/>
            <a:ext cx="2375791" cy="1075680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428133" y="1283208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an.pn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7370062" y="1843760"/>
            <a:ext cx="762001" cy="762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9608" y="1264098"/>
            <a:ext cx="186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Power Meter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74408" y="255949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Supply Fan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042788" y="1276290"/>
            <a:ext cx="3802665" cy="167749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26249" y="3182376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VAV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455409" y="2953783"/>
            <a:ext cx="533399" cy="1676128"/>
          </a:xfrm>
          <a:prstGeom prst="rect">
            <a:avLst/>
          </a:prstGeom>
          <a:solidFill>
            <a:srgbClr val="00B0F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303008" y="3482290"/>
            <a:ext cx="838200" cy="68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417309" y="3710890"/>
            <a:ext cx="609599" cy="2286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608576" y="3710890"/>
            <a:ext cx="227065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0619" y="3874008"/>
            <a:ext cx="110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Damper</a:t>
            </a:r>
            <a:endParaRPr lang="en-US" sz="2000" dirty="0"/>
          </a:p>
        </p:txBody>
      </p:sp>
      <p:pic>
        <p:nvPicPr>
          <p:cNvPr id="25" name="Picture 24" descr="fan.pn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5331853" y="1843759"/>
            <a:ext cx="762001" cy="762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17008" y="255949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Return Fan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3171305" y="2663288"/>
            <a:ext cx="1496890" cy="811475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VAV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71305" y="1238061"/>
            <a:ext cx="1496890" cy="775272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AHU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/>
          <p:cNvCxnSpPr>
            <a:stCxn id="28" idx="2"/>
          </p:cNvCxnSpPr>
          <p:nvPr/>
        </p:nvCxnSpPr>
        <p:spPr>
          <a:xfrm>
            <a:off x="3919750" y="3474763"/>
            <a:ext cx="1" cy="722044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71305" y="4179071"/>
            <a:ext cx="1496890" cy="763831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Damper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11590" y="2208868"/>
            <a:ext cx="140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feeds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06517" y="1237585"/>
            <a:ext cx="1147666" cy="775747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Power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Meter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1454183" y="1625459"/>
            <a:ext cx="1717122" cy="23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05282" y="1132636"/>
            <a:ext cx="162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hasPoint</a:t>
            </a:r>
            <a:endParaRPr lang="en-US" sz="2000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/>
          <p:cNvCxnSpPr>
            <a:stCxn id="30" idx="2"/>
            <a:endCxn id="28" idx="0"/>
          </p:cNvCxnSpPr>
          <p:nvPr/>
        </p:nvCxnSpPr>
        <p:spPr>
          <a:xfrm>
            <a:off x="3919750" y="2013333"/>
            <a:ext cx="0" cy="649955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36025" y="3580512"/>
            <a:ext cx="11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hasPart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78005" y="1253159"/>
            <a:ext cx="11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AHU</a:t>
            </a:r>
            <a:endParaRPr lang="en-US" sz="3200" dirty="0"/>
          </a:p>
        </p:txBody>
      </p:sp>
      <p:sp>
        <p:nvSpPr>
          <p:cNvPr id="52" name="Rectangle 51"/>
          <p:cNvSpPr/>
          <p:nvPr/>
        </p:nvSpPr>
        <p:spPr>
          <a:xfrm>
            <a:off x="334823" y="2663288"/>
            <a:ext cx="1496890" cy="824412"/>
          </a:xfrm>
          <a:prstGeom prst="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HVAC Zone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>
            <a:stCxn id="28" idx="1"/>
            <a:endCxn id="52" idx="3"/>
          </p:cNvCxnSpPr>
          <p:nvPr/>
        </p:nvCxnSpPr>
        <p:spPr>
          <a:xfrm flipH="1">
            <a:off x="1831713" y="3069026"/>
            <a:ext cx="1339592" cy="646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4302" y="2609104"/>
            <a:ext cx="140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feeds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-111886"/>
            <a:ext cx="8709660" cy="1325563"/>
          </a:xfrm>
        </p:spPr>
        <p:txBody>
          <a:bodyPr/>
          <a:lstStyle/>
          <a:p>
            <a:r>
              <a:rPr lang="en-US" dirty="0"/>
              <a:t>Relationships in Example Building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7B47C-B1D6-E248-8ABA-8C28D6BA71AB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5889" y="4824370"/>
            <a:ext cx="2128296" cy="771758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Temperature 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Sensor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17986" y="2821875"/>
            <a:ext cx="1496890" cy="811475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VAV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0037" y="4832773"/>
            <a:ext cx="1496890" cy="763355"/>
          </a:xfrm>
          <a:prstGeom prst="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Room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101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7741" y="2821876"/>
            <a:ext cx="1496890" cy="824412"/>
          </a:xfrm>
          <a:prstGeom prst="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HVAC Zone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11785" y="1079565"/>
            <a:ext cx="1496890" cy="775272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AHU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/>
          <p:cNvCxnSpPr>
            <a:stCxn id="8" idx="1"/>
            <a:endCxn id="10" idx="3"/>
          </p:cNvCxnSpPr>
          <p:nvPr/>
        </p:nvCxnSpPr>
        <p:spPr>
          <a:xfrm flipH="1">
            <a:off x="5724631" y="3227613"/>
            <a:ext cx="1293355" cy="6469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025271" y="3633350"/>
            <a:ext cx="6201" cy="1216683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11785" y="4832297"/>
            <a:ext cx="1496890" cy="763831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Damper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Elbow Connector 16"/>
          <p:cNvCxnSpPr>
            <a:stCxn id="10" idx="2"/>
            <a:endCxn id="9" idx="0"/>
          </p:cNvCxnSpPr>
          <p:nvPr/>
        </p:nvCxnSpPr>
        <p:spPr>
          <a:xfrm rot="5400000">
            <a:off x="3534092" y="3390678"/>
            <a:ext cx="1186485" cy="1697704"/>
          </a:xfrm>
          <a:prstGeom prst="bentConnector3">
            <a:avLst>
              <a:gd name="adj1" fmla="val 50000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3319" y="3824549"/>
            <a:ext cx="149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hasPoint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72874" y="4374503"/>
            <a:ext cx="158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hasPoint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57392" y="4319187"/>
            <a:ext cx="140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hasPart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9406" y="2780629"/>
            <a:ext cx="140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feeds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2070" y="2050372"/>
            <a:ext cx="140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feeds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8236" y="2821875"/>
            <a:ext cx="1496890" cy="756098"/>
          </a:xfrm>
          <a:prstGeom prst="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Lighting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Zone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Elbow Connector 23"/>
          <p:cNvCxnSpPr>
            <a:stCxn id="23" idx="3"/>
          </p:cNvCxnSpPr>
          <p:nvPr/>
        </p:nvCxnSpPr>
        <p:spPr>
          <a:xfrm>
            <a:off x="1985126" y="3199924"/>
            <a:ext cx="987002" cy="1650109"/>
          </a:xfrm>
          <a:prstGeom prst="bentConnector2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1749" y="1079088"/>
            <a:ext cx="1649865" cy="775748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Lighting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Controller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997" y="1079089"/>
            <a:ext cx="1147666" cy="775747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Power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Meter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endCxn id="7" idx="0"/>
          </p:cNvCxnSpPr>
          <p:nvPr/>
        </p:nvCxnSpPr>
        <p:spPr>
          <a:xfrm>
            <a:off x="5350037" y="3633350"/>
            <a:ext cx="0" cy="119102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8236" y="4832297"/>
            <a:ext cx="1496890" cy="763831"/>
          </a:xfrm>
          <a:prstGeom prst="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Room</a:t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smtClean="0">
                <a:solidFill>
                  <a:sysClr val="windowText" lastClr="000000"/>
                </a:solidFill>
              </a:rPr>
              <a:t>102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236681" y="3577973"/>
            <a:ext cx="0" cy="1254324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58662" y="3999633"/>
            <a:ext cx="189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isLocationOf</a:t>
            </a:r>
            <a:endParaRPr lang="en-US" sz="2000" dirty="0">
              <a:solidFill>
                <a:srgbClr val="00B0F0"/>
              </a:solidFill>
            </a:endParaRPr>
          </a:p>
        </p:txBody>
      </p:sp>
      <p:cxnSp>
        <p:nvCxnSpPr>
          <p:cNvPr id="33" name="Straight Arrow Connector 32"/>
          <p:cNvCxnSpPr>
            <a:stCxn id="11" idx="1"/>
            <a:endCxn id="26" idx="3"/>
          </p:cNvCxnSpPr>
          <p:nvPr/>
        </p:nvCxnSpPr>
        <p:spPr>
          <a:xfrm flipH="1" flipV="1">
            <a:off x="5294663" y="1466963"/>
            <a:ext cx="1717122" cy="23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3" idx="0"/>
          </p:cNvCxnSpPr>
          <p:nvPr/>
        </p:nvCxnSpPr>
        <p:spPr>
          <a:xfrm flipH="1">
            <a:off x="1236681" y="1854836"/>
            <a:ext cx="2" cy="967039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19962" y="1938425"/>
            <a:ext cx="140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controls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45762" y="974140"/>
            <a:ext cx="162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hasPoint</a:t>
            </a:r>
            <a:endParaRPr lang="en-US" sz="2000" dirty="0">
              <a:solidFill>
                <a:srgbClr val="00B0F0"/>
              </a:solidFill>
            </a:endParaRPr>
          </a:p>
        </p:txBody>
      </p:sp>
      <p:cxnSp>
        <p:nvCxnSpPr>
          <p:cNvPr id="612" name="Straight Arrow Connector 611"/>
          <p:cNvCxnSpPr>
            <a:stCxn id="11" idx="2"/>
            <a:endCxn id="8" idx="0"/>
          </p:cNvCxnSpPr>
          <p:nvPr/>
        </p:nvCxnSpPr>
        <p:spPr>
          <a:xfrm>
            <a:off x="7760230" y="1854837"/>
            <a:ext cx="6201" cy="96703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8" name="Elbow Connector 617"/>
          <p:cNvCxnSpPr>
            <a:stCxn id="8" idx="2"/>
          </p:cNvCxnSpPr>
          <p:nvPr/>
        </p:nvCxnSpPr>
        <p:spPr>
          <a:xfrm rot="5400000">
            <a:off x="6211951" y="3267590"/>
            <a:ext cx="1188720" cy="1920240"/>
          </a:xfrm>
          <a:prstGeom prst="bentConnector3">
            <a:avLst>
              <a:gd name="adj1" fmla="val 50000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1" name="TextBox 620"/>
          <p:cNvSpPr txBox="1"/>
          <p:nvPr/>
        </p:nvSpPr>
        <p:spPr>
          <a:xfrm>
            <a:off x="3378842" y="3835673"/>
            <a:ext cx="185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isLocationOf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622" name="TextBox 621"/>
          <p:cNvSpPr txBox="1"/>
          <p:nvPr/>
        </p:nvSpPr>
        <p:spPr>
          <a:xfrm>
            <a:off x="2001195" y="2719805"/>
            <a:ext cx="186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isLocationOf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985126" y="5953539"/>
            <a:ext cx="1263974" cy="337976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</a:rPr>
              <a:t>Location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833347" y="5953539"/>
            <a:ext cx="1459065" cy="337976"/>
          </a:xfrm>
          <a:prstGeom prst="round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</a:rPr>
              <a:t>Equipment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642522" y="5953539"/>
            <a:ext cx="1249768" cy="337976"/>
          </a:xfrm>
          <a:prstGeom prst="round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7205824" y="6221859"/>
            <a:ext cx="1588560" cy="0"/>
          </a:xfrm>
          <a:prstGeom prst="straightConnector1">
            <a:avLst/>
          </a:prstGeom>
          <a:noFill/>
          <a:ln w="444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7242400" y="5776184"/>
            <a:ext cx="1528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+mn-lt"/>
                <a:ea typeface="+mn-ea"/>
              </a:rPr>
              <a:t>Relationship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62426" y="588334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0279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03075" y="1328437"/>
            <a:ext cx="2375791" cy="10756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795743" y="1238743"/>
            <a:ext cx="2375791" cy="10756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688411" y="1165936"/>
            <a:ext cx="2375791" cy="10756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549713" y="1099066"/>
            <a:ext cx="2375791" cy="10756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5503"/>
            <a:ext cx="8709660" cy="1325563"/>
          </a:xfrm>
        </p:spPr>
        <p:txBody>
          <a:bodyPr/>
          <a:lstStyle/>
          <a:p>
            <a:r>
              <a:rPr lang="en-US" dirty="0" smtClean="0"/>
              <a:t>Function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5315092"/>
            <a:ext cx="8709660" cy="1008175"/>
          </a:xfrm>
        </p:spPr>
        <p:txBody>
          <a:bodyPr>
            <a:normAutofit/>
          </a:bodyPr>
          <a:lstStyle/>
          <a:p>
            <a:r>
              <a:rPr lang="en-US" dirty="0" smtClean="0"/>
              <a:t> Enables modularity, encapsulation, reusability</a:t>
            </a:r>
          </a:p>
          <a:p>
            <a:r>
              <a:rPr lang="en-US" dirty="0"/>
              <a:t> </a:t>
            </a:r>
            <a:r>
              <a:rPr lang="en-US" dirty="0" smtClean="0"/>
              <a:t>Library of function blocks to ease development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4342D-6560-954E-8248-8778944623BC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3159" y="1092148"/>
            <a:ext cx="2375791" cy="1075680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159" y="1095196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VAV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629918" y="1395110"/>
            <a:ext cx="838200" cy="68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44219" y="1623710"/>
            <a:ext cx="609599" cy="2286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5486" y="1623710"/>
            <a:ext cx="227065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7529" y="1786828"/>
            <a:ext cx="110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Damper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9713" y="1102114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VAV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238092" y="3703693"/>
            <a:ext cx="983924" cy="389919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Air Flow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791558" y="2693258"/>
            <a:ext cx="1496890" cy="462008"/>
          </a:xfrm>
          <a:prstGeom prst="rect">
            <a:avLst/>
          </a:prstGeom>
          <a:solidFill>
            <a:srgbClr val="5A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Damper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41380" y="4216938"/>
            <a:ext cx="972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controls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30132" y="3072539"/>
            <a:ext cx="106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hasPoint</a:t>
            </a:r>
            <a:endParaRPr lang="en-US" sz="1600" dirty="0">
              <a:solidFill>
                <a:srgbClr val="00B0F0"/>
              </a:solidFill>
            </a:endParaRPr>
          </a:p>
        </p:txBody>
      </p:sp>
      <p:cxnSp>
        <p:nvCxnSpPr>
          <p:cNvPr id="120" name="Straight Arrow Connector 119"/>
          <p:cNvCxnSpPr>
            <a:stCxn id="133" idx="3"/>
            <a:endCxn id="129" idx="1"/>
          </p:cNvCxnSpPr>
          <p:nvPr/>
        </p:nvCxnSpPr>
        <p:spPr>
          <a:xfrm>
            <a:off x="3556962" y="3898654"/>
            <a:ext cx="554227" cy="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4111189" y="3596912"/>
            <a:ext cx="1184933" cy="603484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Damper Command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758795" y="3596911"/>
            <a:ext cx="1105509" cy="605476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Damper Position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67140" y="2821400"/>
            <a:ext cx="1470346" cy="508069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Zone Temperature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73873" y="3677272"/>
            <a:ext cx="1470346" cy="536284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Temperature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Setpoint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528751" y="3596911"/>
            <a:ext cx="1028211" cy="603485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Air Flow Setpoint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4" name="Elbow Connector 133"/>
          <p:cNvCxnSpPr>
            <a:stCxn id="114" idx="2"/>
            <a:endCxn id="129" idx="0"/>
          </p:cNvCxnSpPr>
          <p:nvPr/>
        </p:nvCxnSpPr>
        <p:spPr>
          <a:xfrm rot="5400000">
            <a:off x="4901007" y="2957916"/>
            <a:ext cx="441646" cy="836347"/>
          </a:xfrm>
          <a:prstGeom prst="bentConnector3">
            <a:avLst>
              <a:gd name="adj1" fmla="val 41718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114" idx="2"/>
            <a:endCxn id="130" idx="0"/>
          </p:cNvCxnSpPr>
          <p:nvPr/>
        </p:nvCxnSpPr>
        <p:spPr>
          <a:xfrm rot="16200000" flipH="1">
            <a:off x="5704954" y="2990314"/>
            <a:ext cx="441645" cy="771547"/>
          </a:xfrm>
          <a:prstGeom prst="bentConnector3">
            <a:avLst>
              <a:gd name="adj1" fmla="val 41718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29" idx="3"/>
            <a:endCxn id="130" idx="1"/>
          </p:cNvCxnSpPr>
          <p:nvPr/>
        </p:nvCxnSpPr>
        <p:spPr>
          <a:xfrm>
            <a:off x="5296122" y="3898654"/>
            <a:ext cx="462673" cy="995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0" idx="3"/>
            <a:endCxn id="108" idx="1"/>
          </p:cNvCxnSpPr>
          <p:nvPr/>
        </p:nvCxnSpPr>
        <p:spPr>
          <a:xfrm flipV="1">
            <a:off x="6864304" y="3898653"/>
            <a:ext cx="373788" cy="996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131" idx="3"/>
            <a:endCxn id="133" idx="1"/>
          </p:cNvCxnSpPr>
          <p:nvPr/>
        </p:nvCxnSpPr>
        <p:spPr>
          <a:xfrm>
            <a:off x="1737486" y="3075435"/>
            <a:ext cx="791265" cy="823219"/>
          </a:xfrm>
          <a:prstGeom prst="bentConnector3">
            <a:avLst>
              <a:gd name="adj1" fmla="val 50000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Elbow Connector 161"/>
          <p:cNvCxnSpPr>
            <a:stCxn id="132" idx="3"/>
            <a:endCxn id="133" idx="1"/>
          </p:cNvCxnSpPr>
          <p:nvPr/>
        </p:nvCxnSpPr>
        <p:spPr>
          <a:xfrm flipV="1">
            <a:off x="1744219" y="3898654"/>
            <a:ext cx="784532" cy="46760"/>
          </a:xfrm>
          <a:prstGeom prst="bentConnector3">
            <a:avLst>
              <a:gd name="adj1" fmla="val 50000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92806" y="4184351"/>
            <a:ext cx="79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B0F0"/>
                </a:solidFill>
              </a:rPr>
              <a:t>affects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434463" y="4233480"/>
            <a:ext cx="95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controls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22796" y="4804055"/>
            <a:ext cx="95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controls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40030" y="4495339"/>
            <a:ext cx="1470346" cy="508069"/>
          </a:xfrm>
          <a:prstGeom prst="rect">
            <a:avLst/>
          </a:prstGeom>
          <a:solidFill>
            <a:srgbClr val="17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AHU Supply Temperature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71" name="Elbow Connector 170"/>
          <p:cNvCxnSpPr>
            <a:stCxn id="170" idx="3"/>
            <a:endCxn id="133" idx="1"/>
          </p:cNvCxnSpPr>
          <p:nvPr/>
        </p:nvCxnSpPr>
        <p:spPr>
          <a:xfrm flipV="1">
            <a:off x="1710376" y="3898654"/>
            <a:ext cx="818375" cy="850720"/>
          </a:xfrm>
          <a:prstGeom prst="bentConnector3">
            <a:avLst>
              <a:gd name="adj1" fmla="val 52979"/>
            </a:avLst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Rounded Rectangle 177"/>
          <p:cNvSpPr/>
          <p:nvPr/>
        </p:nvSpPr>
        <p:spPr>
          <a:xfrm>
            <a:off x="2243571" y="2572512"/>
            <a:ext cx="6193293" cy="231648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ight Arrow 178"/>
          <p:cNvSpPr/>
          <p:nvPr/>
        </p:nvSpPr>
        <p:spPr>
          <a:xfrm>
            <a:off x="3830132" y="1511808"/>
            <a:ext cx="764728" cy="26477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8211333" y="3880069"/>
            <a:ext cx="847323" cy="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2383038" y="2649335"/>
            <a:ext cx="87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VAV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8436864" y="3453327"/>
            <a:ext cx="79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B0F0"/>
                </a:solidFill>
              </a:rPr>
              <a:t>feeds</a:t>
            </a: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0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0" animBg="1"/>
      <p:bldP spid="115" grpId="0"/>
      <p:bldP spid="116" grpId="0"/>
      <p:bldP spid="129" grpId="0" animBg="1"/>
      <p:bldP spid="130" grpId="0" animBg="1"/>
      <p:bldP spid="131" grpId="0" animBg="1"/>
      <p:bldP spid="132" grpId="0" animBg="1"/>
      <p:bldP spid="133" grpId="0" animBg="1"/>
      <p:bldP spid="166" grpId="0"/>
      <p:bldP spid="167" grpId="0"/>
      <p:bldP spid="169" grpId="0"/>
      <p:bldP spid="170" grpId="0" animBg="1"/>
      <p:bldP spid="178" grpId="0" animBg="1"/>
      <p:bldP spid="187" grpId="0"/>
      <p:bldP spid="19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Readable &amp; </a:t>
            </a:r>
            <a:r>
              <a:rPr lang="en-US" dirty="0" err="1" smtClean="0"/>
              <a:t>Queryable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1357751"/>
            <a:ext cx="8709660" cy="5014238"/>
          </a:xfrm>
        </p:spPr>
        <p:txBody>
          <a:bodyPr>
            <a:normAutofit/>
          </a:bodyPr>
          <a:lstStyle/>
          <a:p>
            <a:r>
              <a:rPr lang="en-US" dirty="0" smtClean="0"/>
              <a:t>Triples as data format</a:t>
            </a:r>
          </a:p>
          <a:p>
            <a:pPr lvl="1"/>
            <a:r>
              <a:rPr lang="en-US" dirty="0" smtClean="0"/>
              <a:t>subject </a:t>
            </a:r>
            <a:r>
              <a:rPr lang="en-US" dirty="0" smtClean="0"/>
              <a:t>	predicate </a:t>
            </a:r>
            <a:r>
              <a:rPr lang="en-US" dirty="0" smtClean="0"/>
              <a:t>  object</a:t>
            </a:r>
          </a:p>
          <a:p>
            <a:pPr lvl="1"/>
            <a:r>
              <a:rPr lang="en-US" dirty="0" smtClean="0"/>
              <a:t>Every entity is a URL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brick: &lt;http://</a:t>
            </a:r>
            <a:r>
              <a:rPr lang="en-US" dirty="0" err="1"/>
              <a:t>buildsys.org</a:t>
            </a:r>
            <a:r>
              <a:rPr lang="en-US" dirty="0"/>
              <a:t>/ontologies/Brick#&gt;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xample:Berg_Hall</a:t>
            </a:r>
            <a:r>
              <a:rPr lang="en-US" dirty="0" smtClean="0"/>
              <a:t> </a:t>
            </a:r>
            <a:r>
              <a:rPr lang="en-US" dirty="0" err="1" smtClean="0"/>
              <a:t>rdf:type</a:t>
            </a:r>
            <a:r>
              <a:rPr lang="en-US" dirty="0" smtClean="0"/>
              <a:t> </a:t>
            </a:r>
            <a:r>
              <a:rPr lang="en-US" dirty="0" err="1" smtClean="0"/>
              <a:t>brick:Room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example:Light</a:t>
            </a:r>
            <a:r>
              <a:rPr lang="en-US" dirty="0" smtClean="0"/>
              <a:t> </a:t>
            </a:r>
            <a:r>
              <a:rPr lang="en-US" dirty="0" err="1" smtClean="0"/>
              <a:t>hasLocation</a:t>
            </a:r>
            <a:r>
              <a:rPr lang="en-US" dirty="0" smtClean="0"/>
              <a:t> </a:t>
            </a:r>
            <a:r>
              <a:rPr lang="en-US" dirty="0" err="1" smtClean="0"/>
              <a:t>example:Berg_Hall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SPARQL for querying</a:t>
            </a:r>
          </a:p>
          <a:p>
            <a:pPr lvl="1"/>
            <a:r>
              <a:rPr lang="en-US" dirty="0" smtClean="0"/>
              <a:t>Pattern matches across the graph</a:t>
            </a:r>
          </a:p>
          <a:p>
            <a:pPr lvl="1"/>
            <a:r>
              <a:rPr lang="en-US" dirty="0" smtClean="0"/>
              <a:t>SELECT ?temp WHERE {</a:t>
            </a:r>
            <a:br>
              <a:rPr lang="en-US" dirty="0" smtClean="0"/>
            </a:br>
            <a:r>
              <a:rPr lang="en-US" dirty="0" smtClean="0"/>
              <a:t>	?temp </a:t>
            </a:r>
            <a:r>
              <a:rPr lang="en-US" dirty="0" err="1" smtClean="0"/>
              <a:t>rdf:type</a:t>
            </a:r>
            <a:r>
              <a:rPr lang="en-US" dirty="0" smtClean="0"/>
              <a:t> </a:t>
            </a:r>
            <a:r>
              <a:rPr lang="en-US" dirty="0" err="1" smtClean="0"/>
              <a:t>brick:Temperature_Sensor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C3512-2164-C542-91BC-8BF2F7781376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Why do we need Brick?</a:t>
            </a:r>
          </a:p>
          <a:p>
            <a:r>
              <a:rPr lang="en-US" dirty="0"/>
              <a:t> </a:t>
            </a:r>
            <a:r>
              <a:rPr lang="en-US" dirty="0" smtClean="0"/>
              <a:t>Brick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Basics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Moving forward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From Buildings Faces Significant Challenges in </a:t>
            </a:r>
            <a:r>
              <a:rPr lang="en-US" sz="4000" dirty="0" smtClean="0"/>
              <a:t>Integration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1347788"/>
            <a:ext cx="8709660" cy="4906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Apps need to understand building metadata</a:t>
            </a:r>
          </a:p>
          <a:p>
            <a:pPr lvl="1"/>
            <a:r>
              <a:rPr lang="en-US" dirty="0" smtClean="0"/>
              <a:t>Location of sensors and equipment</a:t>
            </a:r>
          </a:p>
          <a:p>
            <a:pPr lvl="1"/>
            <a:r>
              <a:rPr lang="en-US" dirty="0" smtClean="0"/>
              <a:t>How equipment connect with each other</a:t>
            </a:r>
          </a:p>
          <a:p>
            <a:pPr lvl="1"/>
            <a:r>
              <a:rPr lang="en-US" dirty="0" smtClean="0"/>
              <a:t>Configuration parameters of control systems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But metadata not consistent</a:t>
            </a:r>
            <a:r>
              <a:rPr lang="en-US" dirty="0"/>
              <a:t> </a:t>
            </a:r>
            <a:r>
              <a:rPr lang="en-US" dirty="0" smtClean="0"/>
              <a:t>or machine readable</a:t>
            </a:r>
            <a:endParaRPr lang="en-US" dirty="0"/>
          </a:p>
          <a:p>
            <a:pPr lvl="1"/>
            <a:r>
              <a:rPr lang="en-US" dirty="0" smtClean="0"/>
              <a:t>E.g. “Temperature” -&gt; “Temp”, “Temporary” -&gt; “Temp”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Metadata varies with building, vendor, type of system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3" y="3018599"/>
            <a:ext cx="392537" cy="1513364"/>
          </a:xfrm>
          <a:prstGeom prst="rect">
            <a:avLst/>
          </a:prstGeom>
        </p:spPr>
      </p:pic>
      <p:sp>
        <p:nvSpPr>
          <p:cNvPr id="41" name="Content Placeholder 2"/>
          <p:cNvSpPr txBox="1">
            <a:spLocks/>
          </p:cNvSpPr>
          <p:nvPr/>
        </p:nvSpPr>
        <p:spPr>
          <a:xfrm>
            <a:off x="922852" y="2949324"/>
            <a:ext cx="7829710" cy="1958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rgbClr val="12AD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FB610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Temperature sensor as an example</a:t>
            </a:r>
          </a:p>
          <a:p>
            <a:pPr lvl="1"/>
            <a:r>
              <a:rPr lang="en-US" dirty="0" smtClean="0"/>
              <a:t>What? -&gt; air, water</a:t>
            </a:r>
          </a:p>
          <a:p>
            <a:pPr lvl="1"/>
            <a:r>
              <a:rPr lang="en-US" dirty="0" smtClean="0"/>
              <a:t>Where? -&gt; room, exhaust, refrigerator</a:t>
            </a:r>
          </a:p>
          <a:p>
            <a:pPr lvl="1"/>
            <a:r>
              <a:rPr lang="en-US" dirty="0" smtClean="0"/>
              <a:t>How is it used? -&gt; control system, fault </a:t>
            </a:r>
          </a:p>
        </p:txBody>
      </p:sp>
    </p:spTree>
    <p:extLst>
      <p:ext uri="{BB962C8B-B14F-4D97-AF65-F5344CB8AC3E}">
        <p14:creationId xmlns:p14="http://schemas.microsoft.com/office/powerpoint/2010/main" val="484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Empirical Methodology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E41-2B8F-4B4F-AE4A-148441141C06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30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71238" y="1837267"/>
            <a:ext cx="146192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 Berkeley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71238" y="2324720"/>
            <a:ext cx="146192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3276" y="2812590"/>
            <a:ext cx="129616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71238" y="2812173"/>
            <a:ext cx="146192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IBM, Ireland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03275" y="1837267"/>
            <a:ext cx="129616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UCSD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03276" y="2324720"/>
            <a:ext cx="129616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488" y="1246579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Six Buildings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38869" y="1782635"/>
            <a:ext cx="1303431" cy="563000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Occupancy Modeling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05328" y="3074893"/>
            <a:ext cx="1853183" cy="535587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Fault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04440" y="2411044"/>
            <a:ext cx="1628186" cy="548028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Participatory Feedback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222658" y="3058520"/>
            <a:ext cx="1461927" cy="551960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NILM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905328" y="1793195"/>
            <a:ext cx="1853183" cy="563000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</a:t>
            </a:r>
            <a:r>
              <a:rPr lang="en-US" smtClean="0">
                <a:solidFill>
                  <a:schemeClr val="bg1"/>
                </a:solidFill>
              </a:rPr>
              <a:t>Predictive Controls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682843" y="2411044"/>
            <a:ext cx="1723161" cy="563704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Energy Apportionment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222658" y="1782635"/>
            <a:ext cx="1461927" cy="563000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Demand 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838869" y="3065591"/>
            <a:ext cx="1303431" cy="544889"/>
          </a:xfrm>
          <a:prstGeom prst="roundRect">
            <a:avLst/>
          </a:prstGeom>
          <a:solidFill>
            <a:srgbClr val="17A88D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Web Displays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28714" y="1246579"/>
            <a:ext cx="452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Eight Representative Applications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4080" y="3242219"/>
            <a:ext cx="345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B610E"/>
                </a:solidFill>
              </a:rPr>
              <a:t>17700 points, 630000 </a:t>
            </a:r>
            <a:r>
              <a:rPr lang="en-US" sz="2000" dirty="0" err="1" smtClean="0">
                <a:solidFill>
                  <a:srgbClr val="FB610E"/>
                </a:solidFill>
              </a:rPr>
              <a:t>sqft</a:t>
            </a:r>
            <a:r>
              <a:rPr lang="en-US" sz="2000" dirty="0" smtClean="0">
                <a:solidFill>
                  <a:srgbClr val="FB610E"/>
                </a:solidFill>
              </a:rPr>
              <a:t>.</a:t>
            </a:r>
            <a:endParaRPr lang="en-US" sz="2000" dirty="0">
              <a:solidFill>
                <a:srgbClr val="FB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Development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0A6B-40F9-9C44-BC31-EB003E36C567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31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9673" y="3613989"/>
            <a:ext cx="13948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4090" y="3118087"/>
            <a:ext cx="140074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IBM, Ireland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0029" y="2622185"/>
            <a:ext cx="139480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UCSD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385" y="21202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Buildings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28798" y="3118087"/>
            <a:ext cx="595746" cy="28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69598" y="2136670"/>
            <a:ext cx="190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Tags, Tagsets</a:t>
            </a:r>
            <a:endParaRPr lang="en-US" sz="2400" dirty="0">
              <a:solidFill>
                <a:srgbClr val="00B0F0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2964877" y="2622185"/>
            <a:ext cx="1316182" cy="1394140"/>
            <a:chOff x="2964877" y="2322193"/>
            <a:chExt cx="1316182" cy="1394140"/>
          </a:xfrm>
        </p:grpSpPr>
        <p:sp>
          <p:nvSpPr>
            <p:cNvPr id="15" name="Rectangle 14"/>
            <p:cNvSpPr/>
            <p:nvPr/>
          </p:nvSpPr>
          <p:spPr>
            <a:xfrm>
              <a:off x="2964877" y="2322193"/>
              <a:ext cx="1316182" cy="1394140"/>
            </a:xfrm>
            <a:prstGeom prst="rect">
              <a:avLst/>
            </a:prstGeom>
            <a:noFill/>
            <a:ln w="22225"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127234" y="25561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27234" y="27847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27234" y="30133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127234" y="3241969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27234" y="3473600"/>
              <a:ext cx="988868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>
            <a:off x="4614995" y="3070907"/>
            <a:ext cx="595746" cy="28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28436" y="2136669"/>
            <a:ext cx="217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Class Hierarchy</a:t>
            </a:r>
            <a:endParaRPr lang="en-US" sz="2400" dirty="0">
              <a:solidFill>
                <a:srgbClr val="00B0F0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343328" y="2705556"/>
            <a:ext cx="1550058" cy="1112436"/>
            <a:chOff x="5343328" y="2405564"/>
            <a:chExt cx="1550058" cy="1112436"/>
          </a:xfrm>
        </p:grpSpPr>
        <p:cxnSp>
          <p:nvCxnSpPr>
            <p:cNvPr id="32" name="Straight Connector 31"/>
            <p:cNvCxnSpPr>
              <a:stCxn id="49" idx="7"/>
            </p:cNvCxnSpPr>
            <p:nvPr/>
          </p:nvCxnSpPr>
          <p:spPr>
            <a:xfrm flipV="1">
              <a:off x="5762221" y="2556169"/>
              <a:ext cx="290481" cy="288252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58" idx="1"/>
            </p:cNvCxnSpPr>
            <p:nvPr/>
          </p:nvCxnSpPr>
          <p:spPr>
            <a:xfrm>
              <a:off x="6161876" y="2555084"/>
              <a:ext cx="306408" cy="284187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015849" y="240556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7200000" flipH="1" flipV="1">
              <a:off x="5300076" y="316621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3600000" flipV="1">
              <a:off x="5637850" y="316513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606123" y="281763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7200000" flipH="1" flipV="1">
              <a:off x="6135455" y="316106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3600000" flipV="1">
              <a:off x="6473229" y="315998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6441502" y="281248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43328" y="3322917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854925" y="3322917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58314" y="3335120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10506" y="3335120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061295" y="2705551"/>
            <a:ext cx="1550058" cy="1112436"/>
            <a:chOff x="7061295" y="2405559"/>
            <a:chExt cx="1550058" cy="1112436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7480188" y="2556164"/>
              <a:ext cx="290481" cy="288252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879843" y="2555079"/>
              <a:ext cx="306408" cy="284187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733816" y="2405559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7200000" flipH="1" flipV="1">
              <a:off x="7018043" y="316621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3600000" flipV="1">
              <a:off x="7355817" y="316512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7324090" y="281763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7200000" flipH="1" flipV="1">
              <a:off x="7853422" y="3161062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3600000" flipV="1">
              <a:off x="8191196" y="3159977"/>
              <a:ext cx="457200" cy="0"/>
            </a:xfrm>
            <a:prstGeom prst="line">
              <a:avLst/>
            </a:prstGeom>
            <a:ln w="22225">
              <a:solidFill>
                <a:srgbClr val="929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8159469" y="2812484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61295" y="3322912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572892" y="3322912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876281" y="3335115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428473" y="3335115"/>
              <a:ext cx="182880" cy="182880"/>
            </a:xfrm>
            <a:prstGeom prst="ellipse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958467" y="4242715"/>
            <a:ext cx="19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Relationships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107289" y="4201150"/>
            <a:ext cx="1648483" cy="0"/>
          </a:xfrm>
          <a:prstGeom prst="line">
            <a:avLst/>
          </a:prstGeom>
          <a:ln w="28575">
            <a:solidFill>
              <a:srgbClr val="9292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8" idx="7"/>
            <a:endCxn id="67" idx="2"/>
          </p:cNvCxnSpPr>
          <p:nvPr/>
        </p:nvCxnSpPr>
        <p:spPr>
          <a:xfrm flipV="1">
            <a:off x="6597600" y="2796991"/>
            <a:ext cx="1136216" cy="342272"/>
          </a:xfrm>
          <a:prstGeom prst="line">
            <a:avLst/>
          </a:prstGeom>
          <a:ln w="28575">
            <a:solidFill>
              <a:srgbClr val="9292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87"/>
          <p:cNvSpPr/>
          <p:nvPr/>
        </p:nvSpPr>
        <p:spPr>
          <a:xfrm>
            <a:off x="7898136" y="2739047"/>
            <a:ext cx="776674" cy="942664"/>
          </a:xfrm>
          <a:custGeom>
            <a:avLst/>
            <a:gdLst>
              <a:gd name="connsiteX0" fmla="*/ 0 w 776674"/>
              <a:gd name="connsiteY0" fmla="*/ 555 h 942664"/>
              <a:gd name="connsiteX1" fmla="*/ 734291 w 776674"/>
              <a:gd name="connsiteY1" fmla="*/ 152955 h 942664"/>
              <a:gd name="connsiteX2" fmla="*/ 692728 w 776674"/>
              <a:gd name="connsiteY2" fmla="*/ 942664 h 942664"/>
              <a:gd name="connsiteX3" fmla="*/ 692728 w 776674"/>
              <a:gd name="connsiteY3" fmla="*/ 942664 h 9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74" h="942664">
                <a:moveTo>
                  <a:pt x="0" y="555"/>
                </a:moveTo>
                <a:cubicBezTo>
                  <a:pt x="309418" y="-1754"/>
                  <a:pt x="618836" y="-4063"/>
                  <a:pt x="734291" y="152955"/>
                </a:cubicBezTo>
                <a:cubicBezTo>
                  <a:pt x="849746" y="309973"/>
                  <a:pt x="692728" y="942664"/>
                  <a:pt x="692728" y="942664"/>
                </a:cubicBezTo>
                <a:lnTo>
                  <a:pt x="692728" y="942664"/>
                </a:lnTo>
              </a:path>
            </a:pathLst>
          </a:custGeom>
          <a:noFill/>
          <a:ln w="25400">
            <a:solidFill>
              <a:srgbClr val="92929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2507674" y="2004109"/>
            <a:ext cx="6317671" cy="2793484"/>
          </a:xfrm>
          <a:prstGeom prst="roundRect">
            <a:avLst/>
          </a:prstGeom>
          <a:noFill/>
          <a:ln w="38100">
            <a:solidFill>
              <a:srgbClr val="EF961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168971" y="4893734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EF961C"/>
                </a:solidFill>
              </a:rPr>
              <a:t>Brick</a:t>
            </a:r>
            <a:endParaRPr lang="en-US" sz="3200" dirty="0">
              <a:solidFill>
                <a:srgbClr val="EF961C"/>
              </a:solidFill>
            </a:endParaRPr>
          </a:p>
        </p:txBody>
      </p:sp>
      <p:sp>
        <p:nvSpPr>
          <p:cNvPr id="95" name="Curved Down Arrow 94"/>
          <p:cNvSpPr/>
          <p:nvPr/>
        </p:nvSpPr>
        <p:spPr>
          <a:xfrm>
            <a:off x="1025236" y="1373586"/>
            <a:ext cx="4617740" cy="630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Curved Down Arrow 95"/>
          <p:cNvSpPr/>
          <p:nvPr/>
        </p:nvSpPr>
        <p:spPr>
          <a:xfrm flipH="1" flipV="1">
            <a:off x="1011469" y="5383440"/>
            <a:ext cx="4750752" cy="6024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Development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0A6B-40F9-9C44-BC31-EB003E36C567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32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761236" y="2619517"/>
            <a:ext cx="1731818" cy="623454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Brick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03943" y="1979157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41571" y="1451977"/>
            <a:ext cx="235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SPARQL for Apps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988791" y="2607526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620003" y="2606594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7969416" y="1979157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335155" y="1979157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700894" y="3239492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335155" y="3239492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69416" y="3239492"/>
            <a:ext cx="569696" cy="563000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29744" y="2749547"/>
            <a:ext cx="517814" cy="28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088659" y="3203162"/>
            <a:ext cx="13948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093076" y="2707260"/>
            <a:ext cx="140074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IBM, Ireland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099015" y="2211358"/>
            <a:ext cx="139480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UCSD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7605" y="1379838"/>
            <a:ext cx="3217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Map Building Metadata</a:t>
            </a: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to Brick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00" name="Right Arrow 99"/>
          <p:cNvSpPr/>
          <p:nvPr/>
        </p:nvSpPr>
        <p:spPr>
          <a:xfrm>
            <a:off x="2820581" y="2767678"/>
            <a:ext cx="517814" cy="28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89893" y="1136122"/>
            <a:ext cx="187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Ground Truth</a:t>
            </a:r>
            <a:br>
              <a:rPr lang="en-US" sz="2400" dirty="0" smtClean="0">
                <a:solidFill>
                  <a:srgbClr val="00B0F0"/>
                </a:solidFill>
              </a:rPr>
            </a:br>
            <a:r>
              <a:rPr lang="en-US" sz="2400" dirty="0" smtClean="0">
                <a:solidFill>
                  <a:srgbClr val="00B0F0"/>
                </a:solidFill>
              </a:rPr>
              <a:t>Metadata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461164" y="2036617"/>
            <a:ext cx="263236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rved Up Arrow 23"/>
          <p:cNvSpPr/>
          <p:nvPr/>
        </p:nvSpPr>
        <p:spPr>
          <a:xfrm flipH="1">
            <a:off x="1843696" y="3856834"/>
            <a:ext cx="5249830" cy="8068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80971" y="4247962"/>
            <a:ext cx="146192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UC Berkeley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80971" y="4735415"/>
            <a:ext cx="1461927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43696" y="4669601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B610E"/>
                </a:solidFill>
              </a:rPr>
              <a:t>Coverage: 93.2%</a:t>
            </a:r>
            <a:endParaRPr lang="en-US">
              <a:solidFill>
                <a:srgbClr val="FB61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5" grpId="0"/>
      <p:bldP spid="86" grpId="0" animBg="1"/>
      <p:bldP spid="87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8" grpId="0" animBg="1"/>
      <p:bldP spid="96" grpId="0" animBg="1"/>
      <p:bldP spid="97" grpId="0" animBg="1"/>
      <p:bldP spid="98" grpId="0" animBg="1"/>
      <p:bldP spid="99" grpId="0"/>
      <p:bldP spid="100" grpId="0" animBg="1"/>
      <p:bldP spid="24" grpId="0" animBg="1"/>
      <p:bldP spid="106" grpId="0" animBg="1"/>
      <p:bldP spid="107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Why do we need Brick?</a:t>
            </a:r>
          </a:p>
          <a:p>
            <a:r>
              <a:rPr lang="en-US" dirty="0"/>
              <a:t> </a:t>
            </a:r>
            <a:r>
              <a:rPr lang="en-US" dirty="0" smtClean="0"/>
              <a:t>Brick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Basics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Development</a:t>
            </a:r>
          </a:p>
          <a:p>
            <a:pPr lvl="1"/>
            <a:r>
              <a:rPr lang="en-US" dirty="0" smtClean="0"/>
              <a:t>Results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Moving forward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Across Buildings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914448"/>
              </p:ext>
            </p:extLst>
          </p:nvPr>
        </p:nvGraphicFramePr>
        <p:xfrm>
          <a:off x="270803" y="2636144"/>
          <a:ext cx="8678887" cy="914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4870"/>
                <a:gridCol w="1004812"/>
                <a:gridCol w="1239841"/>
                <a:gridCol w="1239841"/>
                <a:gridCol w="1239841"/>
                <a:gridCol w="1330101"/>
                <a:gridCol w="1149581"/>
              </a:tblGrid>
              <a:tr h="1452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/>
                          </a:solidFill>
                        </a:rPr>
                        <a:t>Building</a:t>
                      </a:r>
                      <a:endParaRPr lang="en-US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UCSD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CMU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IBM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UVA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 smtClean="0">
                          <a:solidFill>
                            <a:srgbClr val="00B0F0"/>
                          </a:solidFill>
                        </a:rPr>
                        <a:t>Berkeley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SDU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1452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/>
                          </a:solidFill>
                        </a:rPr>
                        <a:t>Coverage</a:t>
                      </a:r>
                      <a:endParaRPr lang="en-US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96%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99%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99%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98.5%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98.7%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B610E"/>
                          </a:solidFill>
                        </a:rPr>
                        <a:t>98.8%</a:t>
                      </a:r>
                      <a:endParaRPr lang="en-US" sz="24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3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-102469"/>
            <a:ext cx="8709660" cy="1325563"/>
          </a:xfrm>
        </p:spPr>
        <p:txBody>
          <a:bodyPr/>
          <a:lstStyle/>
          <a:p>
            <a:r>
              <a:rPr lang="en-US" dirty="0" smtClean="0"/>
              <a:t>App Query Matches for Buildings</a:t>
            </a:r>
            <a:endParaRPr lang="en-US" dirty="0">
              <a:solidFill>
                <a:srgbClr val="FB610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C690-021E-544D-B523-AF0EA1A80F90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626887"/>
              </p:ext>
            </p:extLst>
          </p:nvPr>
        </p:nvGraphicFramePr>
        <p:xfrm>
          <a:off x="239713" y="1223096"/>
          <a:ext cx="8710611" cy="4956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105"/>
                <a:gridCol w="1052946"/>
                <a:gridCol w="1052945"/>
                <a:gridCol w="1039091"/>
                <a:gridCol w="1205345"/>
                <a:gridCol w="1011382"/>
                <a:gridCol w="1094797"/>
              </a:tblGrid>
              <a:tr h="55067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UCSD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SDU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CMU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IBM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UVA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Berkeley</a:t>
                      </a:r>
                      <a:endParaRPr lang="en-US" sz="2000" b="0" i="0" u="none" strike="noStrike" dirty="0">
                        <a:solidFill>
                          <a:srgbClr val="00B0F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Occupancy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Energy Apportionment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i-FI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uk-UA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Web Displays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MPC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Participatory Feedback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Fault Detection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NILM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550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B610E"/>
                          </a:solidFill>
                          <a:effectLst/>
                        </a:rPr>
                        <a:t>Demand Response</a:t>
                      </a:r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1800" b="0" i="0" u="none" strike="noStrike" dirty="0">
                        <a:solidFill>
                          <a:srgbClr val="FB610E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22" y="2436615"/>
            <a:ext cx="332510" cy="3325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2954815"/>
            <a:ext cx="441638" cy="4283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3503305"/>
            <a:ext cx="441638" cy="4283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4587312"/>
            <a:ext cx="441638" cy="428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5157145"/>
            <a:ext cx="441638" cy="4283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5708679"/>
            <a:ext cx="441638" cy="4283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22" y="4092529"/>
            <a:ext cx="332510" cy="3325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58" y="1836661"/>
            <a:ext cx="441638" cy="4283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1836661"/>
            <a:ext cx="441638" cy="4283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44" y="1836661"/>
            <a:ext cx="441638" cy="428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1836661"/>
            <a:ext cx="441638" cy="4283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73" y="1836661"/>
            <a:ext cx="441638" cy="428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02" y="1836661"/>
            <a:ext cx="441638" cy="4283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2388676"/>
            <a:ext cx="441638" cy="42838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2954815"/>
            <a:ext cx="441638" cy="428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3503305"/>
            <a:ext cx="441638" cy="4283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4044590"/>
            <a:ext cx="441638" cy="4283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4587312"/>
            <a:ext cx="441638" cy="4283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5157145"/>
            <a:ext cx="441638" cy="4283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5708679"/>
            <a:ext cx="441638" cy="42838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44" y="5708679"/>
            <a:ext cx="441638" cy="42838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5708679"/>
            <a:ext cx="441638" cy="4283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73" y="5708679"/>
            <a:ext cx="441638" cy="4283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02" y="5708679"/>
            <a:ext cx="441638" cy="42838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08" y="2436615"/>
            <a:ext cx="332510" cy="3325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08" y="4092529"/>
            <a:ext cx="332510" cy="3325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37" y="4092529"/>
            <a:ext cx="332510" cy="3325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66" y="4092529"/>
            <a:ext cx="332510" cy="3325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66" y="5205084"/>
            <a:ext cx="332510" cy="3325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37" y="5205084"/>
            <a:ext cx="332510" cy="3325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08" y="5205084"/>
            <a:ext cx="332510" cy="33251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66" y="2436615"/>
            <a:ext cx="332510" cy="3325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37" y="4635251"/>
            <a:ext cx="332510" cy="3325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44" y="2954815"/>
            <a:ext cx="441638" cy="42838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44" y="3503305"/>
            <a:ext cx="441638" cy="42838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44" y="4587312"/>
            <a:ext cx="441638" cy="4283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5157145"/>
            <a:ext cx="441638" cy="4283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4587312"/>
            <a:ext cx="441638" cy="42838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4044590"/>
            <a:ext cx="441638" cy="4283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3503305"/>
            <a:ext cx="441638" cy="4283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2954815"/>
            <a:ext cx="441638" cy="4283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9" y="2388676"/>
            <a:ext cx="441638" cy="42838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73" y="2388676"/>
            <a:ext cx="441638" cy="4283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73" y="2954815"/>
            <a:ext cx="441638" cy="4283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73" y="3503305"/>
            <a:ext cx="441638" cy="42838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02" y="3503305"/>
            <a:ext cx="441638" cy="4283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02" y="2954815"/>
            <a:ext cx="441638" cy="42838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02" y="4587312"/>
            <a:ext cx="441638" cy="4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2487131"/>
            <a:ext cx="8709660" cy="132556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22226"/>
            <a:ext cx="8908473" cy="1325563"/>
          </a:xfrm>
        </p:spPr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77203" y="3312673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75622" y="4265244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9" idx="4"/>
            <a:endCxn id="10" idx="0"/>
          </p:cNvCxnSpPr>
          <p:nvPr/>
        </p:nvCxnSpPr>
        <p:spPr>
          <a:xfrm flipH="1">
            <a:off x="2183440" y="3700600"/>
            <a:ext cx="1581" cy="564644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1977203" y="1419844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977203" y="2417205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/>
          <p:cNvCxnSpPr>
            <a:stCxn id="122" idx="4"/>
            <a:endCxn id="9" idx="0"/>
          </p:cNvCxnSpPr>
          <p:nvPr/>
        </p:nvCxnSpPr>
        <p:spPr>
          <a:xfrm>
            <a:off x="2185021" y="2805132"/>
            <a:ext cx="0" cy="507541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22" idx="0"/>
          </p:cNvCxnSpPr>
          <p:nvPr/>
        </p:nvCxnSpPr>
        <p:spPr>
          <a:xfrm flipH="1">
            <a:off x="2185021" y="1788165"/>
            <a:ext cx="2500" cy="62904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6731" y="236708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AHU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90226" y="1382974"/>
            <a:ext cx="87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HVAC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6485" y="3238935"/>
            <a:ext cx="6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VAV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20172" y="4652824"/>
            <a:ext cx="1834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Temperature</a:t>
            </a:r>
            <a:br>
              <a:rPr lang="en-US" sz="2400" dirty="0" smtClean="0">
                <a:solidFill>
                  <a:srgbClr val="FB610E"/>
                </a:solidFill>
              </a:rPr>
            </a:br>
            <a:r>
              <a:rPr lang="en-US" sz="2400" dirty="0" smtClean="0">
                <a:solidFill>
                  <a:srgbClr val="FB610E"/>
                </a:solidFill>
              </a:rPr>
              <a:t>Sensor: TS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754" y="3312673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84754" y="2417205"/>
            <a:ext cx="415636" cy="3879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03231" y="236640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Floor</a:t>
            </a:r>
            <a:endParaRPr lang="en-US" sz="2400" dirty="0">
              <a:solidFill>
                <a:srgbClr val="FB610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6994" y="3238934"/>
            <a:ext cx="93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B610E"/>
                </a:solidFill>
              </a:rPr>
              <a:t>Room</a:t>
            </a:r>
            <a:endParaRPr lang="en-US" sz="2400" dirty="0">
              <a:solidFill>
                <a:srgbClr val="FB610E"/>
              </a:solidFill>
            </a:endParaRPr>
          </a:p>
        </p:txBody>
      </p:sp>
      <p:cxnSp>
        <p:nvCxnSpPr>
          <p:cNvPr id="44" name="Straight Arrow Connector 43"/>
          <p:cNvCxnSpPr>
            <a:endCxn id="38" idx="0"/>
          </p:cNvCxnSpPr>
          <p:nvPr/>
        </p:nvCxnSpPr>
        <p:spPr>
          <a:xfrm>
            <a:off x="687001" y="2793376"/>
            <a:ext cx="5571" cy="519297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4"/>
            <a:endCxn id="10" idx="2"/>
          </p:cNvCxnSpPr>
          <p:nvPr/>
        </p:nvCxnSpPr>
        <p:spPr>
          <a:xfrm>
            <a:off x="692572" y="3700600"/>
            <a:ext cx="1283050" cy="758608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47358" y="1309867"/>
            <a:ext cx="15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Haystack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02223" y="1309894"/>
            <a:ext cx="15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Brick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062005" y="2404974"/>
            <a:ext cx="748534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065036" y="2876960"/>
            <a:ext cx="745504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60610" y="4277971"/>
            <a:ext cx="94871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vavRef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047358" y="4737765"/>
            <a:ext cx="94871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ahuRef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060609" y="3348946"/>
            <a:ext cx="122172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roomRef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870389" y="2882109"/>
            <a:ext cx="947314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047357" y="3813669"/>
            <a:ext cx="123497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floorRef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040948" y="5209751"/>
            <a:ext cx="94871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hvac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062005" y="1944339"/>
            <a:ext cx="1012508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Id: 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4074" y="1987826"/>
            <a:ext cx="2874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accent1"/>
                </a:solidFill>
              </a:rPr>
              <a:t>TS is a Temperature 	Sensor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accent1"/>
                </a:solidFill>
              </a:rPr>
              <a:t>TS </a:t>
            </a:r>
            <a:r>
              <a:rPr lang="en-US" sz="2000" dirty="0" err="1" smtClean="0">
                <a:solidFill>
                  <a:schemeClr val="accent1"/>
                </a:solidFill>
              </a:rPr>
              <a:t>hasLocation</a:t>
            </a:r>
            <a:r>
              <a:rPr lang="en-US" sz="2000" dirty="0" smtClean="0">
                <a:solidFill>
                  <a:schemeClr val="accent1"/>
                </a:solidFill>
              </a:rPr>
              <a:t> Room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accent1"/>
                </a:solidFill>
              </a:rPr>
              <a:t>TS isPointOf VAV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0" grpId="0" animBg="1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90308"/>
              </p:ext>
            </p:extLst>
          </p:nvPr>
        </p:nvGraphicFramePr>
        <p:xfrm>
          <a:off x="239713" y="1347791"/>
          <a:ext cx="8709978" cy="6472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03326"/>
                <a:gridCol w="2903326"/>
                <a:gridCol w="2903326"/>
              </a:tblGrid>
              <a:tr h="64726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Brick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39713" y="1347791"/>
          <a:ext cx="8709978" cy="149620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03326"/>
                <a:gridCol w="2903326"/>
                <a:gridCol w="2903326"/>
              </a:tblGrid>
              <a:tr h="64726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Brick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Reference Implementation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6 buildings,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8 applications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None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1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</a:t>
            </a:r>
            <a:r>
              <a:rPr lang="en-US" dirty="0"/>
              <a:t>A</a:t>
            </a:r>
            <a:r>
              <a:rPr lang="en-US" dirty="0" smtClean="0"/>
              <a:t>n Existing Building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" y="1110064"/>
            <a:ext cx="7530466" cy="48396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920" y="5986272"/>
            <a:ext cx="8383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EBU3B building at UCSD, built in 2004. Word cloud limited to 200 most frequent words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8" t="57551" r="76937" b="37662"/>
          <a:stretch/>
        </p:blipFill>
        <p:spPr>
          <a:xfrm>
            <a:off x="2151126" y="3901440"/>
            <a:ext cx="421386" cy="23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4" t="93576" r="60422" b="2498"/>
          <a:stretch/>
        </p:blipFill>
        <p:spPr>
          <a:xfrm>
            <a:off x="3255264" y="5668235"/>
            <a:ext cx="536448" cy="1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39713" y="1347791"/>
          <a:ext cx="8709978" cy="261701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03326"/>
                <a:gridCol w="2903326"/>
                <a:gridCol w="2903326"/>
              </a:tblGrid>
              <a:tr h="64726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Brick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Reference Implementation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6 buildings,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8 applications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None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1120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Relationships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Captures relationships within and across subsystems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Can link entities, but does not classify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2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39713" y="1347791"/>
          <a:ext cx="8709978" cy="335097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03326"/>
                <a:gridCol w="2903326"/>
                <a:gridCol w="2903326"/>
              </a:tblGrid>
              <a:tr h="64726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Brick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Reference Implementation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6 buildings,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8 applications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None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Relationships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Captures relationships within and across subsystems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Can link entities, but does not classify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Querying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SPARQL queries that traverse Brick 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Restrictive query, cannot traverse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5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 vs Haystack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39713" y="1347791"/>
          <a:ext cx="8709978" cy="43568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03326"/>
                <a:gridCol w="2903326"/>
                <a:gridCol w="2903326"/>
              </a:tblGrid>
              <a:tr h="64726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Brick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Reference Implementation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6 buildings,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8 applications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None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Relationships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Captures relationships within and across subsystems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Can link entities, but does not classify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Querying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SPARQL queries that traverse Brick graph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Restrictive query, cannot traverse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Encapsulation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Functional blocks encapsulate complex subsystems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No modularity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Why do we need Brick?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Brick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Basics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Development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 Moving forward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Mapping buildings to Brick</a:t>
            </a:r>
          </a:p>
          <a:p>
            <a:pPr lvl="1"/>
            <a:r>
              <a:rPr lang="en-US" dirty="0" smtClean="0"/>
              <a:t>Semi-automated mapping: 5 papers in BuildSys 2015 	</a:t>
            </a:r>
          </a:p>
          <a:p>
            <a:r>
              <a:rPr lang="en-US" dirty="0" smtClean="0"/>
              <a:t> New types of building and equipment</a:t>
            </a:r>
          </a:p>
          <a:p>
            <a:pPr lvl="1"/>
            <a:r>
              <a:rPr lang="en-US" dirty="0" smtClean="0"/>
              <a:t>Update building </a:t>
            </a:r>
            <a:r>
              <a:rPr lang="en-US" dirty="0" err="1" smtClean="0"/>
              <a:t>tagsets</a:t>
            </a:r>
            <a:endParaRPr lang="en-US" dirty="0" smtClean="0"/>
          </a:p>
          <a:p>
            <a:pPr lvl="1"/>
            <a:r>
              <a:rPr lang="en-US" dirty="0" smtClean="0"/>
              <a:t>An unknown sensor can be referred to as “Sensor”</a:t>
            </a:r>
            <a:endParaRPr lang="en-US" dirty="0"/>
          </a:p>
          <a:p>
            <a:r>
              <a:rPr lang="en-US" dirty="0" smtClean="0"/>
              <a:t> Separation </a:t>
            </a:r>
            <a:r>
              <a:rPr lang="en-US" dirty="0" smtClean="0"/>
              <a:t>of application from building infrastructure</a:t>
            </a:r>
          </a:p>
          <a:p>
            <a:pPr lvl="1"/>
            <a:r>
              <a:rPr lang="en-US" dirty="0" smtClean="0"/>
              <a:t>Application specific terms should not be part of Brick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9147-D917-4C4B-9CEF-3BFBD182D095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Forward: Call to Action!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Open Sourced with BSD license</a:t>
            </a:r>
          </a:p>
          <a:p>
            <a:pPr marL="457200" lvl="1" indent="0">
              <a:buNone/>
            </a:pPr>
            <a:r>
              <a:rPr lang="en-US" sz="2800" dirty="0" smtClean="0"/>
              <a:t>		      http</a:t>
            </a:r>
            <a:r>
              <a:rPr lang="en-US" sz="2800" dirty="0"/>
              <a:t>://brickschema.org</a:t>
            </a:r>
            <a:r>
              <a:rPr lang="en-US" sz="2800" dirty="0" smtClean="0"/>
              <a:t>/</a:t>
            </a:r>
          </a:p>
          <a:p>
            <a:endParaRPr lang="en-US" dirty="0"/>
          </a:p>
          <a:p>
            <a:r>
              <a:rPr lang="en-US" dirty="0" smtClean="0"/>
              <a:t> Sustained improvements, extensions: </a:t>
            </a:r>
          </a:p>
          <a:p>
            <a:pPr lvl="1"/>
            <a:r>
              <a:rPr lang="en-US" dirty="0" smtClean="0"/>
              <a:t>Comments, issue tracking, pull requests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 Integrate with building management systems</a:t>
            </a:r>
          </a:p>
          <a:p>
            <a:pPr lvl="1"/>
            <a:r>
              <a:rPr lang="en-US" dirty="0" smtClean="0"/>
              <a:t>We have an initial integration with BuildingDepot</a:t>
            </a:r>
          </a:p>
          <a:p>
            <a:r>
              <a:rPr lang="en-US" dirty="0"/>
              <a:t> </a:t>
            </a:r>
            <a:r>
              <a:rPr lang="en-US" dirty="0" smtClean="0"/>
              <a:t>Compatibility with IFC</a:t>
            </a:r>
          </a:p>
          <a:p>
            <a:pPr lvl="1"/>
            <a:r>
              <a:rPr lang="en-US" dirty="0" smtClean="0"/>
              <a:t>Exploit IFC “adapters” to convert CAD specs to Brick</a:t>
            </a:r>
          </a:p>
          <a:p>
            <a:r>
              <a:rPr lang="en-US" dirty="0"/>
              <a:t> </a:t>
            </a:r>
            <a:r>
              <a:rPr lang="en-US" dirty="0" smtClean="0"/>
              <a:t>Brick in Practice</a:t>
            </a:r>
            <a:endParaRPr lang="en-US" dirty="0"/>
          </a:p>
          <a:p>
            <a:pPr lvl="1"/>
            <a:r>
              <a:rPr lang="en-US" dirty="0" smtClean="0"/>
              <a:t>Usability testing, performance evaluation, tool-chain support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A666-AFD0-EB41-9397-18E0BA940C8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416" y="5949975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credit: </a:t>
            </a:r>
            <a:r>
              <a:rPr lang="en-US" sz="1400" dirty="0" err="1"/>
              <a:t>clipartpanda.com</a:t>
            </a:r>
            <a:r>
              <a:rPr lang="en-US" sz="1400" dirty="0"/>
              <a:t>, </a:t>
            </a:r>
            <a:r>
              <a:rPr lang="en-US" sz="1400" dirty="0" smtClean="0"/>
              <a:t>school-</a:t>
            </a:r>
            <a:r>
              <a:rPr lang="en-US" sz="1400" dirty="0" err="1" smtClean="0"/>
              <a:t>pass.com</a:t>
            </a:r>
            <a:r>
              <a:rPr lang="en-US" sz="1400" dirty="0"/>
              <a:t>, </a:t>
            </a:r>
            <a:r>
              <a:rPr lang="en-US" sz="1400" dirty="0" err="1"/>
              <a:t>clker.com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C43C-37BF-0244-B715-1FB92E97E436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49823" y="481144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B610E"/>
                </a:solidFill>
              </a:rPr>
              <a:t>http://brickschema.org/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0030" y="1117251"/>
            <a:ext cx="8709660" cy="96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BEBE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B0F0"/>
                </a:solidFill>
              </a:rPr>
              <a:t>Visit our Demo!</a:t>
            </a: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324" t="14201" r="21118" b="16993"/>
          <a:stretch/>
        </p:blipFill>
        <p:spPr>
          <a:xfrm>
            <a:off x="377025" y="2120177"/>
            <a:ext cx="1097280" cy="1377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83" t="-1" r="7939" b="35235"/>
          <a:stretch/>
        </p:blipFill>
        <p:spPr>
          <a:xfrm>
            <a:off x="3564150" y="2119789"/>
            <a:ext cx="1097280" cy="13784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9843" t="1114" r="17832" b="20800"/>
          <a:stretch/>
        </p:blipFill>
        <p:spPr>
          <a:xfrm>
            <a:off x="5044261" y="2123225"/>
            <a:ext cx="1094751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2072" t="28700" r="30613" b="8039"/>
          <a:stretch/>
        </p:blipFill>
        <p:spPr>
          <a:xfrm>
            <a:off x="1971584" y="2121560"/>
            <a:ext cx="1097280" cy="13749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0319" y="3498716"/>
            <a:ext cx="9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Jason </a:t>
            </a:r>
            <a:r>
              <a:rPr lang="en-US" sz="1400" dirty="0" err="1" smtClean="0"/>
              <a:t>Koh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00947" y="349871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Bharathan</a:t>
            </a:r>
            <a:r>
              <a:rPr lang="en-US" sz="1400" dirty="0" smtClean="0"/>
              <a:t> Balaji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1931" y="3498716"/>
            <a:ext cx="15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Arka Bhattacharya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509900" y="3498716"/>
            <a:ext cx="1205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Gabriel Fierro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021491" y="4099814"/>
            <a:ext cx="380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90000"/>
                  </a:schemeClr>
                </a:solidFill>
              </a:rPr>
              <a:t>Authors who are at BuildSys</a:t>
            </a: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29126" r="23846" b="12476"/>
          <a:stretch/>
        </p:blipFill>
        <p:spPr>
          <a:xfrm>
            <a:off x="6439931" y="2128311"/>
            <a:ext cx="1097280" cy="13614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47208" y="3498716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Yuvraj</a:t>
            </a:r>
            <a:r>
              <a:rPr lang="en-US" sz="1400" dirty="0" smtClean="0"/>
              <a:t> Agarwal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11627" t="4333" r="6584" b="24950"/>
          <a:stretch/>
        </p:blipFill>
        <p:spPr>
          <a:xfrm>
            <a:off x="7762838" y="2103554"/>
            <a:ext cx="1097280" cy="13832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48277" y="3484885"/>
            <a:ext cx="112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David Culler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/>
          <a:srcRect l="7407" r="4294" b="21571"/>
          <a:stretch/>
        </p:blipFill>
        <p:spPr>
          <a:xfrm>
            <a:off x="389359" y="3970163"/>
            <a:ext cx="1097280" cy="13923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8907" y="5348671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Mikkel</a:t>
            </a:r>
            <a:r>
              <a:rPr lang="en-US" sz="1400" dirty="0"/>
              <a:t> </a:t>
            </a:r>
            <a:r>
              <a:rPr lang="en-US" sz="1400" dirty="0" err="1" smtClean="0"/>
              <a:t>Kjaergaard</a:t>
            </a:r>
            <a:endParaRPr lang="en-US" sz="1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8785" t="2073" r="49198" b="-2106"/>
          <a:stretch/>
        </p:blipFill>
        <p:spPr>
          <a:xfrm>
            <a:off x="1994879" y="3978836"/>
            <a:ext cx="1097280" cy="13749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48644" y="5348671"/>
            <a:ext cx="1189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Mario </a:t>
            </a:r>
            <a:r>
              <a:rPr lang="en-US" sz="1400" dirty="0" err="1" smtClean="0"/>
              <a:t>Berges</a:t>
            </a:r>
            <a:endParaRPr lang="en-US" sz="1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/>
          <a:srcRect l="6109" b="12495"/>
          <a:stretch/>
        </p:blipFill>
        <p:spPr>
          <a:xfrm>
            <a:off x="3589797" y="3986276"/>
            <a:ext cx="1096337" cy="136010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31174" y="5348671"/>
            <a:ext cx="1613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Kamin</a:t>
            </a:r>
            <a:r>
              <a:rPr lang="en-US" sz="1400" dirty="0" smtClean="0"/>
              <a:t> </a:t>
            </a:r>
            <a:r>
              <a:rPr lang="en-US" sz="1400" dirty="0" smtClean="0"/>
              <a:t>Whitehouse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17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Metadata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264D-7644-234A-AAC4-21F5900882DB}" type="datetime1">
              <a:rPr lang="en-US" smtClean="0"/>
              <a:pPr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64592" y="3449713"/>
            <a:ext cx="8796528" cy="513193"/>
          </a:xfrm>
          <a:prstGeom prst="roundRect">
            <a:avLst/>
          </a:prstGeom>
          <a:solidFill>
            <a:srgbClr val="EF961C">
              <a:alpha val="90000"/>
            </a:srgbClr>
          </a:solidFill>
          <a:ln>
            <a:solidFill>
              <a:srgbClr val="B36A15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Metadata Schema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2880" y="5193792"/>
            <a:ext cx="8790432" cy="1121664"/>
          </a:xfrm>
          <a:prstGeom prst="roundRect">
            <a:avLst/>
          </a:prstGeom>
          <a:noFill/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82880" y="5194415"/>
            <a:ext cx="1905050" cy="1121664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Infrastructure: Sensors Equipment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624909" y="5289323"/>
            <a:ext cx="2364506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20985" y="5802389"/>
            <a:ext cx="2368430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HVAC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099361" y="5781507"/>
            <a:ext cx="1781125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Lighting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103283" y="5286482"/>
            <a:ext cx="177720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Motion Sensor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201798" y="5289323"/>
            <a:ext cx="2309242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Smoke Detector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197876" y="5778581"/>
            <a:ext cx="2313163" cy="402336"/>
          </a:xfrm>
          <a:prstGeom prst="roundRect">
            <a:avLst/>
          </a:prstGeom>
          <a:solidFill>
            <a:srgbClr val="5A9CA7"/>
          </a:solidFill>
          <a:ln>
            <a:solidFill>
              <a:srgbClr val="5A9C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Fire Safety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64592" y="2273808"/>
            <a:ext cx="8790432" cy="1121664"/>
          </a:xfrm>
          <a:prstGeom prst="roundRect">
            <a:avLst/>
          </a:prstGeom>
          <a:noFill/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164592" y="2274431"/>
            <a:ext cx="1905050" cy="1121664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606621" y="2369339"/>
            <a:ext cx="2364506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602697" y="2882405"/>
            <a:ext cx="2368430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081073" y="2861523"/>
            <a:ext cx="1781125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Privacy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084995" y="2366498"/>
            <a:ext cx="177720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Access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183510" y="2369339"/>
            <a:ext cx="2309242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179588" y="2858597"/>
            <a:ext cx="2313163" cy="402336"/>
          </a:xfrm>
          <a:prstGeom prst="roundRect">
            <a:avLst/>
          </a:prstGeom>
          <a:solidFill>
            <a:srgbClr val="127CD2"/>
          </a:solidFill>
          <a:ln>
            <a:solidFill>
              <a:srgbClr val="127CD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Monitoring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70688" y="1097280"/>
            <a:ext cx="8790432" cy="1121664"/>
          </a:xfrm>
          <a:prstGeom prst="roundRect">
            <a:avLst/>
          </a:prstGeom>
          <a:noFill/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70688" y="1097903"/>
            <a:ext cx="1905050" cy="1121664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612717" y="1192811"/>
            <a:ext cx="2364506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Occupant Interaction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608793" y="1705877"/>
            <a:ext cx="2368430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Predictive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087169" y="1684995"/>
            <a:ext cx="1781125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Fault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087169" y="1203009"/>
            <a:ext cx="177720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NILM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189606" y="1192811"/>
            <a:ext cx="2309242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Demand 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185684" y="1682069"/>
            <a:ext cx="2313163" cy="402336"/>
          </a:xfrm>
          <a:prstGeom prst="roundRect">
            <a:avLst/>
          </a:prstGeom>
          <a:solidFill>
            <a:srgbClr val="17A88D"/>
          </a:solidFill>
          <a:ln>
            <a:solidFill>
              <a:srgbClr val="17A88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Occupancy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784" y="4005072"/>
            <a:ext cx="8790432" cy="1121664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76784" y="4005695"/>
            <a:ext cx="1905050" cy="1121664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Buildings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618813" y="4100603"/>
            <a:ext cx="2364506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Office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614889" y="4613669"/>
            <a:ext cx="2368430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Hospital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093265" y="4592787"/>
            <a:ext cx="1781125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Shopping Mall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097187" y="4097762"/>
            <a:ext cx="177720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195702" y="4100603"/>
            <a:ext cx="2309242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191780" y="4589861"/>
            <a:ext cx="2313163" cy="402336"/>
          </a:xfrm>
          <a:prstGeom prst="round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Apartment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Schema Are Inadequate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952105"/>
              </p:ext>
            </p:extLst>
          </p:nvPr>
        </p:nvGraphicFramePr>
        <p:xfrm>
          <a:off x="239713" y="1347791"/>
          <a:ext cx="8710612" cy="451656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77653"/>
                <a:gridCol w="2177653"/>
                <a:gridCol w="2177653"/>
                <a:gridCol w="2177653"/>
              </a:tblGrid>
              <a:tr h="84893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BIM/IFC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Domain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Construction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1120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Coverage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Architecture, Mechanical,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Electrical Design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Data Model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EXPRESS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Limitation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Lack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of</a:t>
                      </a: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 sensors, equipment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59AC-DD38-144C-96D2-CA850020105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Schema Are Inadequate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136429"/>
              </p:ext>
            </p:extLst>
          </p:nvPr>
        </p:nvGraphicFramePr>
        <p:xfrm>
          <a:off x="239713" y="1347791"/>
          <a:ext cx="8710612" cy="451656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77653"/>
                <a:gridCol w="2177653"/>
                <a:gridCol w="2177653"/>
                <a:gridCol w="2177653"/>
              </a:tblGrid>
              <a:tr h="84893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BIM/IFC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SAREF, SSN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Domain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Construction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Smart Appliances,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Sensor Networks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1120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Coverage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Architecture, Mechanical,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Electrical Design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Location, Appliance, Sensors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Data Model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EXPRESS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Semantic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Ontology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Limitation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Lack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of</a:t>
                      </a: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 sensors, equipment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Limited vocabulary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59AC-DD38-144C-96D2-CA850020105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Schema Are Inadequate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869247"/>
              </p:ext>
            </p:extLst>
          </p:nvPr>
        </p:nvGraphicFramePr>
        <p:xfrm>
          <a:off x="239713" y="1347791"/>
          <a:ext cx="8710612" cy="46734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77653"/>
                <a:gridCol w="2177653"/>
                <a:gridCol w="2177653"/>
                <a:gridCol w="2177653"/>
              </a:tblGrid>
              <a:tr h="84893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BIM/IFC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SAREF, SSN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F0"/>
                          </a:solidFill>
                        </a:rPr>
                        <a:t>Haystack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Domain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Construction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Smart Appliances,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Sensor Networks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Building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Management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1120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Coverage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Architecture, Mechanical,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Electrical Design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Location, Appliance, Sensors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HVAC, Lighting,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Weather, Sensors, Points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Data Model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EXPRESS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Semantic </a:t>
                      </a:r>
                      <a:br>
                        <a:rPr lang="en-US" sz="2000" dirty="0" smtClean="0">
                          <a:solidFill>
                            <a:srgbClr val="FB610E"/>
                          </a:solidFill>
                        </a:rPr>
                      </a:br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Ontology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Tags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  <a:tr h="84893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Limitation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Lack of sensors, equipment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Limited vocabulary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B610E"/>
                          </a:solidFill>
                        </a:rPr>
                        <a:t>Inadequate</a:t>
                      </a:r>
                      <a:r>
                        <a:rPr lang="en-US" sz="2000" baseline="0" dirty="0" smtClean="0">
                          <a:solidFill>
                            <a:srgbClr val="FB610E"/>
                          </a:solidFill>
                        </a:rPr>
                        <a:t> tooling, limited relationships</a:t>
                      </a:r>
                      <a:endParaRPr lang="en-US" sz="2000" dirty="0">
                        <a:solidFill>
                          <a:srgbClr val="FB610E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59AC-DD38-144C-96D2-CA850020105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Schema Are Inadequate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256834"/>
              </p:ext>
            </p:extLst>
          </p:nvPr>
        </p:nvGraphicFramePr>
        <p:xfrm>
          <a:off x="239713" y="1474788"/>
          <a:ext cx="8710612" cy="470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2401-EEC2-2E4B-8678-BC983507E260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Brick, BuildSys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5106-DB27-9F41-8CCF-C334953F4A8F}" type="slidenum">
              <a:rPr lang="en-US" smtClean="0"/>
              <a:t>9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 bwMode="auto">
          <a:xfrm>
            <a:off x="433667" y="5888736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Bhattacharya, Arka, Joern Ploennigs, and David Culler. "Short Paper: Analyzing Metadata Schemas for Buildings: The Good, the Bad, and the Ugly." </a:t>
            </a:r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BuildSys</a:t>
            </a:r>
            <a:r>
              <a:rPr lang="en-US" sz="12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2015.</a:t>
            </a:r>
          </a:p>
        </p:txBody>
      </p:sp>
    </p:spTree>
    <p:extLst>
      <p:ext uri="{BB962C8B-B14F-4D97-AF65-F5344CB8AC3E}">
        <p14:creationId xmlns:p14="http://schemas.microsoft.com/office/powerpoint/2010/main" val="8364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16765</TotalTime>
  <Words>1695</Words>
  <Application>Microsoft Macintosh PowerPoint</Application>
  <PresentationFormat>On-screen Show (4:3)</PresentationFormat>
  <Paragraphs>707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Constantia</vt:lpstr>
      <vt:lpstr>Franklin Gothic Book</vt:lpstr>
      <vt:lpstr>Mangal</vt:lpstr>
      <vt:lpstr>Wingdings</vt:lpstr>
      <vt:lpstr>Arial</vt:lpstr>
      <vt:lpstr>Office Theme</vt:lpstr>
      <vt:lpstr>Brick: Towards a Unified Metadata Schema For Buildings</vt:lpstr>
      <vt:lpstr>A Vision for “Smart Buildings”</vt:lpstr>
      <vt:lpstr>Data From Buildings Faces Significant Challenges in Integration</vt:lpstr>
      <vt:lpstr>Metadata For An Existing Building</vt:lpstr>
      <vt:lpstr>We Need a Metadata Schema</vt:lpstr>
      <vt:lpstr>Existing Schema Are Inadequate</vt:lpstr>
      <vt:lpstr>Existing Schema Are Inadequate</vt:lpstr>
      <vt:lpstr>Existing Schema Are Inadequate</vt:lpstr>
      <vt:lpstr>Existing Schema Are Inadequate</vt:lpstr>
      <vt:lpstr>Collaborative Solution to a Common Problem</vt:lpstr>
      <vt:lpstr>PowerPoint Presentation</vt:lpstr>
      <vt:lpstr>PowerPoint Presentation</vt:lpstr>
      <vt:lpstr>Brick: Building Metadata Schema</vt:lpstr>
      <vt:lpstr>Brick: Building Metadata Schema</vt:lpstr>
      <vt:lpstr>Outline</vt:lpstr>
      <vt:lpstr>Outline</vt:lpstr>
      <vt:lpstr>Brick is a Graph of Building Entities</vt:lpstr>
      <vt:lpstr>What Does Brick Contain?</vt:lpstr>
      <vt:lpstr>An Example “Model” Building</vt:lpstr>
      <vt:lpstr>Brick is a Graph of Building Entities</vt:lpstr>
      <vt:lpstr>Tagsets: Brick Entities</vt:lpstr>
      <vt:lpstr>Tagsets and Tags</vt:lpstr>
      <vt:lpstr>Tagsets are Organized in a  Hierarchy</vt:lpstr>
      <vt:lpstr>Relationships Link Tagsets</vt:lpstr>
      <vt:lpstr>Relationships in Example Building</vt:lpstr>
      <vt:lpstr>Relationships in Example Building</vt:lpstr>
      <vt:lpstr>Function Blocks</vt:lpstr>
      <vt:lpstr>Machine Readable &amp; Queryable</vt:lpstr>
      <vt:lpstr>Outline</vt:lpstr>
      <vt:lpstr>Empirical Methodology</vt:lpstr>
      <vt:lpstr>Iterative Development Process</vt:lpstr>
      <vt:lpstr>Iterative Development Process</vt:lpstr>
      <vt:lpstr>Outline</vt:lpstr>
      <vt:lpstr>Coverage Across Buildings</vt:lpstr>
      <vt:lpstr>App Query Matches for Buildings</vt:lpstr>
      <vt:lpstr>Live Demo</vt:lpstr>
      <vt:lpstr>Brick vs Haystack</vt:lpstr>
      <vt:lpstr>Brick vs Haystack</vt:lpstr>
      <vt:lpstr>Brick vs Haystack</vt:lpstr>
      <vt:lpstr>Brick vs Haystack</vt:lpstr>
      <vt:lpstr>Brick vs Haystack</vt:lpstr>
      <vt:lpstr>Brick vs Haystack</vt:lpstr>
      <vt:lpstr>Outline</vt:lpstr>
      <vt:lpstr>Lessons Learned</vt:lpstr>
      <vt:lpstr>Moving Forward: Call to Action!</vt:lpstr>
      <vt:lpstr>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Brick: Towards a Unified Metadata Schema For Buildings</dc:title>
  <dc:creator>Microsoft Office User</dc:creator>
  <cp:lastModifiedBy>Microsoft Office User</cp:lastModifiedBy>
  <cp:revision>500</cp:revision>
  <cp:lastPrinted>2016-11-16T22:43:29Z</cp:lastPrinted>
  <dcterms:created xsi:type="dcterms:W3CDTF">2016-11-06T00:17:56Z</dcterms:created>
  <dcterms:modified xsi:type="dcterms:W3CDTF">2016-11-18T22:09:22Z</dcterms:modified>
</cp:coreProperties>
</file>